
<file path=[Content_Types].xml><?xml version="1.0" encoding="utf-8"?>
<Types xmlns="http://schemas.openxmlformats.org/package/2006/content-types">
  <Default Extension="8B6F7F30" ContentType="image/png"/>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 id="2147483684" r:id="rId2"/>
  </p:sldMasterIdLst>
  <p:notesMasterIdLst>
    <p:notesMasterId r:id="rId34"/>
  </p:notesMasterIdLst>
  <p:sldIdLst>
    <p:sldId id="432" r:id="rId3"/>
    <p:sldId id="433" r:id="rId4"/>
    <p:sldId id="435" r:id="rId5"/>
    <p:sldId id="392" r:id="rId6"/>
    <p:sldId id="459" r:id="rId7"/>
    <p:sldId id="460" r:id="rId8"/>
    <p:sldId id="393" r:id="rId9"/>
    <p:sldId id="461" r:id="rId10"/>
    <p:sldId id="330" r:id="rId11"/>
    <p:sldId id="464" r:id="rId12"/>
    <p:sldId id="465" r:id="rId13"/>
    <p:sldId id="466" r:id="rId14"/>
    <p:sldId id="467" r:id="rId15"/>
    <p:sldId id="468" r:id="rId16"/>
    <p:sldId id="469" r:id="rId17"/>
    <p:sldId id="470" r:id="rId18"/>
    <p:sldId id="463" r:id="rId19"/>
    <p:sldId id="335" r:id="rId20"/>
    <p:sldId id="454" r:id="rId21"/>
    <p:sldId id="455" r:id="rId22"/>
    <p:sldId id="449" r:id="rId23"/>
    <p:sldId id="441" r:id="rId24"/>
    <p:sldId id="442" r:id="rId25"/>
    <p:sldId id="445" r:id="rId26"/>
    <p:sldId id="443" r:id="rId27"/>
    <p:sldId id="448" r:id="rId28"/>
    <p:sldId id="444" r:id="rId29"/>
    <p:sldId id="456" r:id="rId30"/>
    <p:sldId id="434" r:id="rId31"/>
    <p:sldId id="437" r:id="rId32"/>
    <p:sldId id="41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maa-IL" initials="N" lastIdx="29" clrIdx="0">
    <p:extLst>
      <p:ext uri="{19B8F6BF-5375-455C-9EA6-DF929625EA0E}">
        <p15:presenceInfo xmlns:p15="http://schemas.microsoft.com/office/powerpoint/2012/main" userId="Namaa-IL" providerId="None"/>
      </p:ext>
    </p:extLst>
  </p:cmAuthor>
  <p:cmAuthor id="2" name="Mostafa El Safty" initials="MES" lastIdx="15" clrIdx="1">
    <p:extLst>
      <p:ext uri="{19B8F6BF-5375-455C-9EA6-DF929625EA0E}">
        <p15:presenceInfo xmlns:p15="http://schemas.microsoft.com/office/powerpoint/2012/main" userId="Mostafa El Saf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2"/>
    <a:srgbClr val="006DB0"/>
    <a:srgbClr val="0089DE"/>
    <a:srgbClr val="25ACFF"/>
    <a:srgbClr val="81CFFF"/>
    <a:srgbClr val="C1E7FF"/>
    <a:srgbClr val="0072B8"/>
    <a:srgbClr val="F0A2A4"/>
    <a:srgbClr val="D12026"/>
    <a:srgbClr val="E452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0" autoAdjust="0"/>
    <p:restoredTop sz="93276" autoAdjust="0"/>
  </p:normalViewPr>
  <p:slideViewPr>
    <p:cSldViewPr snapToGrid="0">
      <p:cViewPr varScale="1">
        <p:scale>
          <a:sx n="67" d="100"/>
          <a:sy n="67" d="100"/>
        </p:scale>
        <p:origin x="8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tableStyles" Target="tableStyles.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notesMaster" Target="notesMasters/notesMaster1.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theme" Target="theme/theme1.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viewProps" Target="viewProp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presProps" Target="presProps.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commentAuthors" Target="commentAuthors.xml" /></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2D3611-9459-4912-9F61-73EBB57C726B}" type="doc">
      <dgm:prSet loTypeId="urn:microsoft.com/office/officeart/2005/8/layout/bProcess3" loCatId="process" qsTypeId="urn:microsoft.com/office/officeart/2005/8/quickstyle/3d1" qsCatId="3D" csTypeId="urn:microsoft.com/office/officeart/2005/8/colors/accent5_1" csCatId="accent5" phldr="1"/>
      <dgm:spPr/>
      <dgm:t>
        <a:bodyPr/>
        <a:lstStyle/>
        <a:p>
          <a:endParaRPr lang="en-US"/>
        </a:p>
      </dgm:t>
    </dgm:pt>
    <dgm:pt modelId="{6A65C824-64DC-4007-AD0E-33F07B8B52C5}">
      <dgm:prSet phldrT="[Text]"/>
      <dgm:spPr/>
      <dgm:t>
        <a:bodyPr/>
        <a:lstStyle/>
        <a:p>
          <a:r>
            <a:rPr lang="en-US" b="0" dirty="0">
              <a:solidFill>
                <a:schemeClr val="accent1">
                  <a:lumMod val="50000"/>
                </a:schemeClr>
              </a:solidFill>
            </a:rPr>
            <a:t>Requirement Gathering </a:t>
          </a:r>
        </a:p>
      </dgm:t>
    </dgm:pt>
    <dgm:pt modelId="{9A21DB38-63A3-4F57-BA1F-58A2117EE93F}" type="parTrans" cxnId="{A6F6DA3D-8C18-4E2E-8170-37A4F4545473}">
      <dgm:prSet/>
      <dgm:spPr/>
      <dgm:t>
        <a:bodyPr/>
        <a:lstStyle/>
        <a:p>
          <a:endParaRPr lang="en-US"/>
        </a:p>
      </dgm:t>
    </dgm:pt>
    <dgm:pt modelId="{744F0FE5-8FFC-47BD-9B1E-AEE3D37527B3}" type="sibTrans" cxnId="{A6F6DA3D-8C18-4E2E-8170-37A4F4545473}">
      <dgm:prSet/>
      <dgm:spPr/>
      <dgm:t>
        <a:bodyPr/>
        <a:lstStyle/>
        <a:p>
          <a:endParaRPr lang="en-US"/>
        </a:p>
      </dgm:t>
    </dgm:pt>
    <dgm:pt modelId="{D502331D-B219-44CC-B1B3-4B8E8235998C}">
      <dgm:prSet/>
      <dgm:spPr/>
      <dgm:t>
        <a:bodyPr/>
        <a:lstStyle/>
        <a:p>
          <a:r>
            <a:rPr lang="en-US" b="0" dirty="0">
              <a:solidFill>
                <a:schemeClr val="accent1">
                  <a:lumMod val="50000"/>
                </a:schemeClr>
              </a:solidFill>
            </a:rPr>
            <a:t>Writing Functional Specifications </a:t>
          </a:r>
        </a:p>
      </dgm:t>
    </dgm:pt>
    <dgm:pt modelId="{94EECD0D-8CF0-4E44-A96A-0511F3E56DA4}" type="parTrans" cxnId="{C6C77B8A-5235-46AE-B18E-ED5603CDEF12}">
      <dgm:prSet/>
      <dgm:spPr/>
      <dgm:t>
        <a:bodyPr/>
        <a:lstStyle/>
        <a:p>
          <a:endParaRPr lang="en-US"/>
        </a:p>
      </dgm:t>
    </dgm:pt>
    <dgm:pt modelId="{48125C7D-9D89-46D5-854E-CCED891152BC}" type="sibTrans" cxnId="{C6C77B8A-5235-46AE-B18E-ED5603CDEF12}">
      <dgm:prSet/>
      <dgm:spPr/>
      <dgm:t>
        <a:bodyPr/>
        <a:lstStyle/>
        <a:p>
          <a:endParaRPr lang="en-US"/>
        </a:p>
      </dgm:t>
    </dgm:pt>
    <dgm:pt modelId="{E3B6DA1B-3AC8-4EBE-9D97-939559CCCC40}">
      <dgm:prSet/>
      <dgm:spPr/>
      <dgm:t>
        <a:bodyPr/>
        <a:lstStyle/>
        <a:p>
          <a:r>
            <a:rPr lang="en-US" b="0" dirty="0">
              <a:solidFill>
                <a:schemeClr val="accent1">
                  <a:lumMod val="50000"/>
                </a:schemeClr>
              </a:solidFill>
            </a:rPr>
            <a:t>Creating Architecture and design document </a:t>
          </a:r>
        </a:p>
      </dgm:t>
    </dgm:pt>
    <dgm:pt modelId="{F10C1DE6-0DCD-4903-B384-92F95C484610}" type="parTrans" cxnId="{57CA33F4-3F7B-44C8-847C-F89E7BC848A5}">
      <dgm:prSet/>
      <dgm:spPr/>
      <dgm:t>
        <a:bodyPr/>
        <a:lstStyle/>
        <a:p>
          <a:endParaRPr lang="en-US"/>
        </a:p>
      </dgm:t>
    </dgm:pt>
    <dgm:pt modelId="{9205F9E5-C0DE-4ACF-9857-0F456229B64C}" type="sibTrans" cxnId="{57CA33F4-3F7B-44C8-847C-F89E7BC848A5}">
      <dgm:prSet/>
      <dgm:spPr/>
      <dgm:t>
        <a:bodyPr/>
        <a:lstStyle/>
        <a:p>
          <a:endParaRPr lang="en-US"/>
        </a:p>
      </dgm:t>
    </dgm:pt>
    <dgm:pt modelId="{119BC8D6-0745-487B-85DD-867263B2FD42}">
      <dgm:prSet/>
      <dgm:spPr/>
      <dgm:t>
        <a:bodyPr/>
        <a:lstStyle/>
        <a:p>
          <a:r>
            <a:rPr lang="en-US" b="0" dirty="0">
              <a:solidFill>
                <a:schemeClr val="accent1">
                  <a:lumMod val="50000"/>
                </a:schemeClr>
              </a:solidFill>
            </a:rPr>
            <a:t>Implementation and Coding </a:t>
          </a:r>
        </a:p>
      </dgm:t>
    </dgm:pt>
    <dgm:pt modelId="{DBA1D655-8C5E-4B70-ACFA-837C8B6AC953}" type="parTrans" cxnId="{2FCE419C-497E-4925-9B14-B39982816BBE}">
      <dgm:prSet/>
      <dgm:spPr/>
      <dgm:t>
        <a:bodyPr/>
        <a:lstStyle/>
        <a:p>
          <a:endParaRPr lang="en-US"/>
        </a:p>
      </dgm:t>
    </dgm:pt>
    <dgm:pt modelId="{ED09F436-A8E0-4C3E-ABED-816F49FF0B7F}" type="sibTrans" cxnId="{2FCE419C-497E-4925-9B14-B39982816BBE}">
      <dgm:prSet/>
      <dgm:spPr/>
      <dgm:t>
        <a:bodyPr/>
        <a:lstStyle/>
        <a:p>
          <a:endParaRPr lang="en-US"/>
        </a:p>
      </dgm:t>
    </dgm:pt>
    <dgm:pt modelId="{13C7B50B-A28A-44D4-8399-67C918E1121A}">
      <dgm:prSet/>
      <dgm:spPr/>
      <dgm:t>
        <a:bodyPr/>
        <a:lstStyle/>
        <a:p>
          <a:r>
            <a:rPr lang="en-US" b="0" dirty="0">
              <a:solidFill>
                <a:schemeClr val="accent1">
                  <a:lumMod val="50000"/>
                </a:schemeClr>
              </a:solidFill>
            </a:rPr>
            <a:t>Testing and Quality Assurance</a:t>
          </a:r>
        </a:p>
      </dgm:t>
    </dgm:pt>
    <dgm:pt modelId="{C3C1E374-C0F2-4757-B35B-F34D275A014C}" type="parTrans" cxnId="{CB087CA9-627F-4022-B91A-C328B620C0B3}">
      <dgm:prSet/>
      <dgm:spPr/>
      <dgm:t>
        <a:bodyPr/>
        <a:lstStyle/>
        <a:p>
          <a:endParaRPr lang="en-US"/>
        </a:p>
      </dgm:t>
    </dgm:pt>
    <dgm:pt modelId="{3DD124F4-A52A-448B-A103-9098853E87CB}" type="sibTrans" cxnId="{CB087CA9-627F-4022-B91A-C328B620C0B3}">
      <dgm:prSet/>
      <dgm:spPr/>
      <dgm:t>
        <a:bodyPr/>
        <a:lstStyle/>
        <a:p>
          <a:endParaRPr lang="en-US"/>
        </a:p>
      </dgm:t>
    </dgm:pt>
    <dgm:pt modelId="{C57E3B3F-A9F6-4A02-A91C-1E78CB6B9D5F}">
      <dgm:prSet/>
      <dgm:spPr/>
      <dgm:t>
        <a:bodyPr/>
        <a:lstStyle/>
        <a:p>
          <a:r>
            <a:rPr lang="en-US" b="0" dirty="0">
              <a:solidFill>
                <a:schemeClr val="accent1">
                  <a:lumMod val="50000"/>
                </a:schemeClr>
              </a:solidFill>
            </a:rPr>
            <a:t>Software Release </a:t>
          </a:r>
        </a:p>
      </dgm:t>
    </dgm:pt>
    <dgm:pt modelId="{8A35C75B-2141-4400-9626-1B321E2C85F5}" type="parTrans" cxnId="{CAE3E44F-F3F9-407A-BA96-1F6F6B1D7533}">
      <dgm:prSet/>
      <dgm:spPr/>
      <dgm:t>
        <a:bodyPr/>
        <a:lstStyle/>
        <a:p>
          <a:endParaRPr lang="en-US"/>
        </a:p>
      </dgm:t>
    </dgm:pt>
    <dgm:pt modelId="{16D92FC4-5CEF-4777-85B2-A939902B3EA8}" type="sibTrans" cxnId="{CAE3E44F-F3F9-407A-BA96-1F6F6B1D7533}">
      <dgm:prSet/>
      <dgm:spPr/>
      <dgm:t>
        <a:bodyPr/>
        <a:lstStyle/>
        <a:p>
          <a:endParaRPr lang="en-US"/>
        </a:p>
      </dgm:t>
    </dgm:pt>
    <dgm:pt modelId="{40119E99-DFD3-4EFC-9779-B3C1D14104D9}">
      <dgm:prSet/>
      <dgm:spPr/>
      <dgm:t>
        <a:bodyPr/>
        <a:lstStyle/>
        <a:p>
          <a:r>
            <a:rPr lang="en-US" b="0" dirty="0">
              <a:solidFill>
                <a:schemeClr val="accent1">
                  <a:lumMod val="50000"/>
                </a:schemeClr>
              </a:solidFill>
            </a:rPr>
            <a:t>Documentation </a:t>
          </a:r>
        </a:p>
      </dgm:t>
    </dgm:pt>
    <dgm:pt modelId="{AF03E9B6-3C97-4EBE-8D55-D3CA7AC31C19}" type="parTrans" cxnId="{B69E0541-19C3-459E-816C-420759F44467}">
      <dgm:prSet/>
      <dgm:spPr/>
      <dgm:t>
        <a:bodyPr/>
        <a:lstStyle/>
        <a:p>
          <a:endParaRPr lang="en-US"/>
        </a:p>
      </dgm:t>
    </dgm:pt>
    <dgm:pt modelId="{D8153734-AFAD-4982-8CD0-3B3881211BCD}" type="sibTrans" cxnId="{B69E0541-19C3-459E-816C-420759F44467}">
      <dgm:prSet/>
      <dgm:spPr/>
      <dgm:t>
        <a:bodyPr/>
        <a:lstStyle/>
        <a:p>
          <a:endParaRPr lang="en-US"/>
        </a:p>
      </dgm:t>
    </dgm:pt>
    <dgm:pt modelId="{E48725DE-6C6A-43DF-A4BC-687F0E9C446A}">
      <dgm:prSet/>
      <dgm:spPr/>
      <dgm:t>
        <a:bodyPr/>
        <a:lstStyle/>
        <a:p>
          <a:r>
            <a:rPr lang="en-US" b="0" dirty="0">
              <a:solidFill>
                <a:schemeClr val="accent1">
                  <a:lumMod val="50000"/>
                </a:schemeClr>
              </a:solidFill>
            </a:rPr>
            <a:t>Support and New Features </a:t>
          </a:r>
        </a:p>
      </dgm:t>
    </dgm:pt>
    <dgm:pt modelId="{B44D0BD8-9736-4143-AE39-8520123F7F12}" type="parTrans" cxnId="{4873B95F-5E17-4A6E-9DF5-6015304A6A92}">
      <dgm:prSet/>
      <dgm:spPr/>
      <dgm:t>
        <a:bodyPr/>
        <a:lstStyle/>
        <a:p>
          <a:endParaRPr lang="en-US"/>
        </a:p>
      </dgm:t>
    </dgm:pt>
    <dgm:pt modelId="{779910D6-DED3-4362-9385-DFD02E198C05}" type="sibTrans" cxnId="{4873B95F-5E17-4A6E-9DF5-6015304A6A92}">
      <dgm:prSet/>
      <dgm:spPr/>
      <dgm:t>
        <a:bodyPr/>
        <a:lstStyle/>
        <a:p>
          <a:endParaRPr lang="en-US"/>
        </a:p>
      </dgm:t>
    </dgm:pt>
    <dgm:pt modelId="{24382CF6-5E8F-4968-9B67-380E04465592}" type="pres">
      <dgm:prSet presAssocID="{9E2D3611-9459-4912-9F61-73EBB57C726B}" presName="Name0" presStyleCnt="0">
        <dgm:presLayoutVars>
          <dgm:dir/>
          <dgm:resizeHandles val="exact"/>
        </dgm:presLayoutVars>
      </dgm:prSet>
      <dgm:spPr/>
    </dgm:pt>
    <dgm:pt modelId="{C217185C-F3A9-4A52-86FB-E74ECB7B6783}" type="pres">
      <dgm:prSet presAssocID="{6A65C824-64DC-4007-AD0E-33F07B8B52C5}" presName="node" presStyleLbl="node1" presStyleIdx="0" presStyleCnt="8">
        <dgm:presLayoutVars>
          <dgm:bulletEnabled val="1"/>
        </dgm:presLayoutVars>
      </dgm:prSet>
      <dgm:spPr/>
    </dgm:pt>
    <dgm:pt modelId="{689086E2-5DEB-4656-AFA2-677CA0BC59E4}" type="pres">
      <dgm:prSet presAssocID="{744F0FE5-8FFC-47BD-9B1E-AEE3D37527B3}" presName="sibTrans" presStyleLbl="sibTrans1D1" presStyleIdx="0" presStyleCnt="7"/>
      <dgm:spPr/>
    </dgm:pt>
    <dgm:pt modelId="{487AD9F4-7E29-4A58-9AF8-57EAAC972592}" type="pres">
      <dgm:prSet presAssocID="{744F0FE5-8FFC-47BD-9B1E-AEE3D37527B3}" presName="connectorText" presStyleLbl="sibTrans1D1" presStyleIdx="0" presStyleCnt="7"/>
      <dgm:spPr/>
    </dgm:pt>
    <dgm:pt modelId="{8D4B8BC5-E516-431E-8B9B-FD9CEBDA4F18}" type="pres">
      <dgm:prSet presAssocID="{D502331D-B219-44CC-B1B3-4B8E8235998C}" presName="node" presStyleLbl="node1" presStyleIdx="1" presStyleCnt="8">
        <dgm:presLayoutVars>
          <dgm:bulletEnabled val="1"/>
        </dgm:presLayoutVars>
      </dgm:prSet>
      <dgm:spPr/>
    </dgm:pt>
    <dgm:pt modelId="{B06F8594-F404-4371-BA58-8907907A9049}" type="pres">
      <dgm:prSet presAssocID="{48125C7D-9D89-46D5-854E-CCED891152BC}" presName="sibTrans" presStyleLbl="sibTrans1D1" presStyleIdx="1" presStyleCnt="7"/>
      <dgm:spPr/>
    </dgm:pt>
    <dgm:pt modelId="{61836FF6-DF2A-41FF-9B22-C37B8E33CA75}" type="pres">
      <dgm:prSet presAssocID="{48125C7D-9D89-46D5-854E-CCED891152BC}" presName="connectorText" presStyleLbl="sibTrans1D1" presStyleIdx="1" presStyleCnt="7"/>
      <dgm:spPr/>
    </dgm:pt>
    <dgm:pt modelId="{ABEBA617-CDCB-4750-915D-387EA1F164BD}" type="pres">
      <dgm:prSet presAssocID="{E3B6DA1B-3AC8-4EBE-9D97-939559CCCC40}" presName="node" presStyleLbl="node1" presStyleIdx="2" presStyleCnt="8">
        <dgm:presLayoutVars>
          <dgm:bulletEnabled val="1"/>
        </dgm:presLayoutVars>
      </dgm:prSet>
      <dgm:spPr/>
    </dgm:pt>
    <dgm:pt modelId="{9C7E5A51-86C0-44E6-A862-6A4857C57D53}" type="pres">
      <dgm:prSet presAssocID="{9205F9E5-C0DE-4ACF-9857-0F456229B64C}" presName="sibTrans" presStyleLbl="sibTrans1D1" presStyleIdx="2" presStyleCnt="7"/>
      <dgm:spPr/>
    </dgm:pt>
    <dgm:pt modelId="{4BA90D09-7DD6-409F-A6BC-E6AF12318125}" type="pres">
      <dgm:prSet presAssocID="{9205F9E5-C0DE-4ACF-9857-0F456229B64C}" presName="connectorText" presStyleLbl="sibTrans1D1" presStyleIdx="2" presStyleCnt="7"/>
      <dgm:spPr/>
    </dgm:pt>
    <dgm:pt modelId="{2502167B-AAC7-4346-B5D5-2565A3F9E61D}" type="pres">
      <dgm:prSet presAssocID="{119BC8D6-0745-487B-85DD-867263B2FD42}" presName="node" presStyleLbl="node1" presStyleIdx="3" presStyleCnt="8">
        <dgm:presLayoutVars>
          <dgm:bulletEnabled val="1"/>
        </dgm:presLayoutVars>
      </dgm:prSet>
      <dgm:spPr/>
    </dgm:pt>
    <dgm:pt modelId="{C396000A-EAE6-4085-986E-A04385745623}" type="pres">
      <dgm:prSet presAssocID="{ED09F436-A8E0-4C3E-ABED-816F49FF0B7F}" presName="sibTrans" presStyleLbl="sibTrans1D1" presStyleIdx="3" presStyleCnt="7"/>
      <dgm:spPr/>
    </dgm:pt>
    <dgm:pt modelId="{2D9B62D1-A1C3-4F9E-B283-3C436D7134DB}" type="pres">
      <dgm:prSet presAssocID="{ED09F436-A8E0-4C3E-ABED-816F49FF0B7F}" presName="connectorText" presStyleLbl="sibTrans1D1" presStyleIdx="3" presStyleCnt="7"/>
      <dgm:spPr/>
    </dgm:pt>
    <dgm:pt modelId="{1CD7474F-4A8D-4165-B6BA-B6E8995809D9}" type="pres">
      <dgm:prSet presAssocID="{13C7B50B-A28A-44D4-8399-67C918E1121A}" presName="node" presStyleLbl="node1" presStyleIdx="4" presStyleCnt="8">
        <dgm:presLayoutVars>
          <dgm:bulletEnabled val="1"/>
        </dgm:presLayoutVars>
      </dgm:prSet>
      <dgm:spPr/>
    </dgm:pt>
    <dgm:pt modelId="{CF16337D-EDE9-43E5-B18A-F82E549BECB5}" type="pres">
      <dgm:prSet presAssocID="{3DD124F4-A52A-448B-A103-9098853E87CB}" presName="sibTrans" presStyleLbl="sibTrans1D1" presStyleIdx="4" presStyleCnt="7"/>
      <dgm:spPr/>
    </dgm:pt>
    <dgm:pt modelId="{0562DB9C-9F87-4AE5-92AE-A586F82D9496}" type="pres">
      <dgm:prSet presAssocID="{3DD124F4-A52A-448B-A103-9098853E87CB}" presName="connectorText" presStyleLbl="sibTrans1D1" presStyleIdx="4" presStyleCnt="7"/>
      <dgm:spPr/>
    </dgm:pt>
    <dgm:pt modelId="{0A5A1050-65C3-4BC2-8165-5F0168A90EA2}" type="pres">
      <dgm:prSet presAssocID="{C57E3B3F-A9F6-4A02-A91C-1E78CB6B9D5F}" presName="node" presStyleLbl="node1" presStyleIdx="5" presStyleCnt="8">
        <dgm:presLayoutVars>
          <dgm:bulletEnabled val="1"/>
        </dgm:presLayoutVars>
      </dgm:prSet>
      <dgm:spPr/>
    </dgm:pt>
    <dgm:pt modelId="{351BE67C-7590-4C2D-9B35-F3823A03BB99}" type="pres">
      <dgm:prSet presAssocID="{16D92FC4-5CEF-4777-85B2-A939902B3EA8}" presName="sibTrans" presStyleLbl="sibTrans1D1" presStyleIdx="5" presStyleCnt="7"/>
      <dgm:spPr/>
    </dgm:pt>
    <dgm:pt modelId="{D2CC74A8-EFCF-483A-BAB9-7A78877F03E0}" type="pres">
      <dgm:prSet presAssocID="{16D92FC4-5CEF-4777-85B2-A939902B3EA8}" presName="connectorText" presStyleLbl="sibTrans1D1" presStyleIdx="5" presStyleCnt="7"/>
      <dgm:spPr/>
    </dgm:pt>
    <dgm:pt modelId="{0CF4E81C-F635-4822-B664-98BD646FCD25}" type="pres">
      <dgm:prSet presAssocID="{40119E99-DFD3-4EFC-9779-B3C1D14104D9}" presName="node" presStyleLbl="node1" presStyleIdx="6" presStyleCnt="8">
        <dgm:presLayoutVars>
          <dgm:bulletEnabled val="1"/>
        </dgm:presLayoutVars>
      </dgm:prSet>
      <dgm:spPr/>
    </dgm:pt>
    <dgm:pt modelId="{88A6B9DA-79DD-4712-81EA-79828558ECC1}" type="pres">
      <dgm:prSet presAssocID="{D8153734-AFAD-4982-8CD0-3B3881211BCD}" presName="sibTrans" presStyleLbl="sibTrans1D1" presStyleIdx="6" presStyleCnt="7"/>
      <dgm:spPr/>
    </dgm:pt>
    <dgm:pt modelId="{62CB100B-850B-4B5A-AEA5-55EEF5826B4E}" type="pres">
      <dgm:prSet presAssocID="{D8153734-AFAD-4982-8CD0-3B3881211BCD}" presName="connectorText" presStyleLbl="sibTrans1D1" presStyleIdx="6" presStyleCnt="7"/>
      <dgm:spPr/>
    </dgm:pt>
    <dgm:pt modelId="{5A6FDD69-EF14-4FED-8770-D7CA0CF61B48}" type="pres">
      <dgm:prSet presAssocID="{E48725DE-6C6A-43DF-A4BC-687F0E9C446A}" presName="node" presStyleLbl="node1" presStyleIdx="7" presStyleCnt="8">
        <dgm:presLayoutVars>
          <dgm:bulletEnabled val="1"/>
        </dgm:presLayoutVars>
      </dgm:prSet>
      <dgm:spPr/>
    </dgm:pt>
  </dgm:ptLst>
  <dgm:cxnLst>
    <dgm:cxn modelId="{2340680B-228B-4AAA-B5B6-CEFFE10275A9}" type="presOf" srcId="{3DD124F4-A52A-448B-A103-9098853E87CB}" destId="{0562DB9C-9F87-4AE5-92AE-A586F82D9496}" srcOrd="1" destOrd="0" presId="urn:microsoft.com/office/officeart/2005/8/layout/bProcess3"/>
    <dgm:cxn modelId="{6F9AE311-6965-4B33-A29B-B0C7461A057A}" type="presOf" srcId="{48125C7D-9D89-46D5-854E-CCED891152BC}" destId="{B06F8594-F404-4371-BA58-8907907A9049}" srcOrd="0" destOrd="0" presId="urn:microsoft.com/office/officeart/2005/8/layout/bProcess3"/>
    <dgm:cxn modelId="{65A0CC35-2FD0-4BDE-BAD0-6F8B6414B4A3}" type="presOf" srcId="{D8153734-AFAD-4982-8CD0-3B3881211BCD}" destId="{88A6B9DA-79DD-4712-81EA-79828558ECC1}" srcOrd="0" destOrd="0" presId="urn:microsoft.com/office/officeart/2005/8/layout/bProcess3"/>
    <dgm:cxn modelId="{A6F6DA3D-8C18-4E2E-8170-37A4F4545473}" srcId="{9E2D3611-9459-4912-9F61-73EBB57C726B}" destId="{6A65C824-64DC-4007-AD0E-33F07B8B52C5}" srcOrd="0" destOrd="0" parTransId="{9A21DB38-63A3-4F57-BA1F-58A2117EE93F}" sibTransId="{744F0FE5-8FFC-47BD-9B1E-AEE3D37527B3}"/>
    <dgm:cxn modelId="{AB9C9440-D35E-400F-90BD-609D1AB05DD4}" type="presOf" srcId="{C57E3B3F-A9F6-4A02-A91C-1E78CB6B9D5F}" destId="{0A5A1050-65C3-4BC2-8165-5F0168A90EA2}" srcOrd="0" destOrd="0" presId="urn:microsoft.com/office/officeart/2005/8/layout/bProcess3"/>
    <dgm:cxn modelId="{4873B95F-5E17-4A6E-9DF5-6015304A6A92}" srcId="{9E2D3611-9459-4912-9F61-73EBB57C726B}" destId="{E48725DE-6C6A-43DF-A4BC-687F0E9C446A}" srcOrd="7" destOrd="0" parTransId="{B44D0BD8-9736-4143-AE39-8520123F7F12}" sibTransId="{779910D6-DED3-4362-9385-DFD02E198C05}"/>
    <dgm:cxn modelId="{B69E0541-19C3-459E-816C-420759F44467}" srcId="{9E2D3611-9459-4912-9F61-73EBB57C726B}" destId="{40119E99-DFD3-4EFC-9779-B3C1D14104D9}" srcOrd="6" destOrd="0" parTransId="{AF03E9B6-3C97-4EBE-8D55-D3CA7AC31C19}" sibTransId="{D8153734-AFAD-4982-8CD0-3B3881211BCD}"/>
    <dgm:cxn modelId="{AECE104E-D946-4B54-9034-E604B005987B}" type="presOf" srcId="{D502331D-B219-44CC-B1B3-4B8E8235998C}" destId="{8D4B8BC5-E516-431E-8B9B-FD9CEBDA4F18}" srcOrd="0" destOrd="0" presId="urn:microsoft.com/office/officeart/2005/8/layout/bProcess3"/>
    <dgm:cxn modelId="{24070E4F-C1E4-458F-B815-FEC7484091AE}" type="presOf" srcId="{744F0FE5-8FFC-47BD-9B1E-AEE3D37527B3}" destId="{689086E2-5DEB-4656-AFA2-677CA0BC59E4}" srcOrd="0" destOrd="0" presId="urn:microsoft.com/office/officeart/2005/8/layout/bProcess3"/>
    <dgm:cxn modelId="{CAE3E44F-F3F9-407A-BA96-1F6F6B1D7533}" srcId="{9E2D3611-9459-4912-9F61-73EBB57C726B}" destId="{C57E3B3F-A9F6-4A02-A91C-1E78CB6B9D5F}" srcOrd="5" destOrd="0" parTransId="{8A35C75B-2141-4400-9626-1B321E2C85F5}" sibTransId="{16D92FC4-5CEF-4777-85B2-A939902B3EA8}"/>
    <dgm:cxn modelId="{41FDB875-48AC-4FEE-BE53-3EF188E3458F}" type="presOf" srcId="{16D92FC4-5CEF-4777-85B2-A939902B3EA8}" destId="{D2CC74A8-EFCF-483A-BAB9-7A78877F03E0}" srcOrd="1" destOrd="0" presId="urn:microsoft.com/office/officeart/2005/8/layout/bProcess3"/>
    <dgm:cxn modelId="{276B5A78-49F2-4227-823E-14C225E2609D}" type="presOf" srcId="{48125C7D-9D89-46D5-854E-CCED891152BC}" destId="{61836FF6-DF2A-41FF-9B22-C37B8E33CA75}" srcOrd="1" destOrd="0" presId="urn:microsoft.com/office/officeart/2005/8/layout/bProcess3"/>
    <dgm:cxn modelId="{2F087682-203E-424C-BD04-8EE1A1A719FB}" type="presOf" srcId="{9E2D3611-9459-4912-9F61-73EBB57C726B}" destId="{24382CF6-5E8F-4968-9B67-380E04465592}" srcOrd="0" destOrd="0" presId="urn:microsoft.com/office/officeart/2005/8/layout/bProcess3"/>
    <dgm:cxn modelId="{B7ABD483-9908-4983-81FF-763C3F74F156}" type="presOf" srcId="{E48725DE-6C6A-43DF-A4BC-687F0E9C446A}" destId="{5A6FDD69-EF14-4FED-8770-D7CA0CF61B48}" srcOrd="0" destOrd="0" presId="urn:microsoft.com/office/officeart/2005/8/layout/bProcess3"/>
    <dgm:cxn modelId="{C6C77B8A-5235-46AE-B18E-ED5603CDEF12}" srcId="{9E2D3611-9459-4912-9F61-73EBB57C726B}" destId="{D502331D-B219-44CC-B1B3-4B8E8235998C}" srcOrd="1" destOrd="0" parTransId="{94EECD0D-8CF0-4E44-A96A-0511F3E56DA4}" sibTransId="{48125C7D-9D89-46D5-854E-CCED891152BC}"/>
    <dgm:cxn modelId="{4E5A998D-A88C-4679-A878-C3B26E96BF1B}" type="presOf" srcId="{9205F9E5-C0DE-4ACF-9857-0F456229B64C}" destId="{9C7E5A51-86C0-44E6-A862-6A4857C57D53}" srcOrd="0" destOrd="0" presId="urn:microsoft.com/office/officeart/2005/8/layout/bProcess3"/>
    <dgm:cxn modelId="{2FCE419C-497E-4925-9B14-B39982816BBE}" srcId="{9E2D3611-9459-4912-9F61-73EBB57C726B}" destId="{119BC8D6-0745-487B-85DD-867263B2FD42}" srcOrd="3" destOrd="0" parTransId="{DBA1D655-8C5E-4B70-ACFA-837C8B6AC953}" sibTransId="{ED09F436-A8E0-4C3E-ABED-816F49FF0B7F}"/>
    <dgm:cxn modelId="{2679BC9C-6987-4346-A1B0-498ACA644CAB}" type="presOf" srcId="{119BC8D6-0745-487B-85DD-867263B2FD42}" destId="{2502167B-AAC7-4346-B5D5-2565A3F9E61D}" srcOrd="0" destOrd="0" presId="urn:microsoft.com/office/officeart/2005/8/layout/bProcess3"/>
    <dgm:cxn modelId="{476E479E-1816-436F-984E-3BC24AD57A5A}" type="presOf" srcId="{40119E99-DFD3-4EFC-9779-B3C1D14104D9}" destId="{0CF4E81C-F635-4822-B664-98BD646FCD25}" srcOrd="0" destOrd="0" presId="urn:microsoft.com/office/officeart/2005/8/layout/bProcess3"/>
    <dgm:cxn modelId="{1E2DC6A4-632C-4505-BDCB-66BD52238A45}" type="presOf" srcId="{13C7B50B-A28A-44D4-8399-67C918E1121A}" destId="{1CD7474F-4A8D-4165-B6BA-B6E8995809D9}" srcOrd="0" destOrd="0" presId="urn:microsoft.com/office/officeart/2005/8/layout/bProcess3"/>
    <dgm:cxn modelId="{CB087CA9-627F-4022-B91A-C328B620C0B3}" srcId="{9E2D3611-9459-4912-9F61-73EBB57C726B}" destId="{13C7B50B-A28A-44D4-8399-67C918E1121A}" srcOrd="4" destOrd="0" parTransId="{C3C1E374-C0F2-4757-B35B-F34D275A014C}" sibTransId="{3DD124F4-A52A-448B-A103-9098853E87CB}"/>
    <dgm:cxn modelId="{28DA23B0-EDB1-4A9D-B647-AED78D34E452}" type="presOf" srcId="{9205F9E5-C0DE-4ACF-9857-0F456229B64C}" destId="{4BA90D09-7DD6-409F-A6BC-E6AF12318125}" srcOrd="1" destOrd="0" presId="urn:microsoft.com/office/officeart/2005/8/layout/bProcess3"/>
    <dgm:cxn modelId="{8E7076DC-755B-4A65-B2CB-919FAF30BF4B}" type="presOf" srcId="{744F0FE5-8FFC-47BD-9B1E-AEE3D37527B3}" destId="{487AD9F4-7E29-4A58-9AF8-57EAAC972592}" srcOrd="1" destOrd="0" presId="urn:microsoft.com/office/officeart/2005/8/layout/bProcess3"/>
    <dgm:cxn modelId="{4FE497E2-E21F-4C3E-9430-7618E6C53518}" type="presOf" srcId="{ED09F436-A8E0-4C3E-ABED-816F49FF0B7F}" destId="{C396000A-EAE6-4085-986E-A04385745623}" srcOrd="0" destOrd="0" presId="urn:microsoft.com/office/officeart/2005/8/layout/bProcess3"/>
    <dgm:cxn modelId="{6DDE99E5-A578-4A82-9D17-6E75DC9358F3}" type="presOf" srcId="{6A65C824-64DC-4007-AD0E-33F07B8B52C5}" destId="{C217185C-F3A9-4A52-86FB-E74ECB7B6783}" srcOrd="0" destOrd="0" presId="urn:microsoft.com/office/officeart/2005/8/layout/bProcess3"/>
    <dgm:cxn modelId="{9792B1E6-4B88-40E9-814C-849ED7EB04E5}" type="presOf" srcId="{D8153734-AFAD-4982-8CD0-3B3881211BCD}" destId="{62CB100B-850B-4B5A-AEA5-55EEF5826B4E}" srcOrd="1" destOrd="0" presId="urn:microsoft.com/office/officeart/2005/8/layout/bProcess3"/>
    <dgm:cxn modelId="{7F5D0CEA-DC1E-4D2E-8043-323ACA5F6BF1}" type="presOf" srcId="{16D92FC4-5CEF-4777-85B2-A939902B3EA8}" destId="{351BE67C-7590-4C2D-9B35-F3823A03BB99}" srcOrd="0" destOrd="0" presId="urn:microsoft.com/office/officeart/2005/8/layout/bProcess3"/>
    <dgm:cxn modelId="{702D2AEC-6B81-40F8-B5B8-6188E616F147}" type="presOf" srcId="{ED09F436-A8E0-4C3E-ABED-816F49FF0B7F}" destId="{2D9B62D1-A1C3-4F9E-B283-3C436D7134DB}" srcOrd="1" destOrd="0" presId="urn:microsoft.com/office/officeart/2005/8/layout/bProcess3"/>
    <dgm:cxn modelId="{57CA33F4-3F7B-44C8-847C-F89E7BC848A5}" srcId="{9E2D3611-9459-4912-9F61-73EBB57C726B}" destId="{E3B6DA1B-3AC8-4EBE-9D97-939559CCCC40}" srcOrd="2" destOrd="0" parTransId="{F10C1DE6-0DCD-4903-B384-92F95C484610}" sibTransId="{9205F9E5-C0DE-4ACF-9857-0F456229B64C}"/>
    <dgm:cxn modelId="{BD9640FE-DEC5-4477-8001-2BF82BDC7826}" type="presOf" srcId="{E3B6DA1B-3AC8-4EBE-9D97-939559CCCC40}" destId="{ABEBA617-CDCB-4750-915D-387EA1F164BD}" srcOrd="0" destOrd="0" presId="urn:microsoft.com/office/officeart/2005/8/layout/bProcess3"/>
    <dgm:cxn modelId="{357294FE-BCD0-40CF-B1A1-494C2123163D}" type="presOf" srcId="{3DD124F4-A52A-448B-A103-9098853E87CB}" destId="{CF16337D-EDE9-43E5-B18A-F82E549BECB5}" srcOrd="0" destOrd="0" presId="urn:microsoft.com/office/officeart/2005/8/layout/bProcess3"/>
    <dgm:cxn modelId="{4F79A419-8A8A-48AE-886D-28B42FC4672E}" type="presParOf" srcId="{24382CF6-5E8F-4968-9B67-380E04465592}" destId="{C217185C-F3A9-4A52-86FB-E74ECB7B6783}" srcOrd="0" destOrd="0" presId="urn:microsoft.com/office/officeart/2005/8/layout/bProcess3"/>
    <dgm:cxn modelId="{1549FB8B-BBC2-420F-9CD2-4BDBDA216AA0}" type="presParOf" srcId="{24382CF6-5E8F-4968-9B67-380E04465592}" destId="{689086E2-5DEB-4656-AFA2-677CA0BC59E4}" srcOrd="1" destOrd="0" presId="urn:microsoft.com/office/officeart/2005/8/layout/bProcess3"/>
    <dgm:cxn modelId="{98A0F502-7C5B-48A5-B1B6-667362D65805}" type="presParOf" srcId="{689086E2-5DEB-4656-AFA2-677CA0BC59E4}" destId="{487AD9F4-7E29-4A58-9AF8-57EAAC972592}" srcOrd="0" destOrd="0" presId="urn:microsoft.com/office/officeart/2005/8/layout/bProcess3"/>
    <dgm:cxn modelId="{C355EDBD-B8E7-48C3-8FAB-4A0AAA93BB27}" type="presParOf" srcId="{24382CF6-5E8F-4968-9B67-380E04465592}" destId="{8D4B8BC5-E516-431E-8B9B-FD9CEBDA4F18}" srcOrd="2" destOrd="0" presId="urn:microsoft.com/office/officeart/2005/8/layout/bProcess3"/>
    <dgm:cxn modelId="{C06AE591-13BD-4AFB-92CF-98B27A1F2266}" type="presParOf" srcId="{24382CF6-5E8F-4968-9B67-380E04465592}" destId="{B06F8594-F404-4371-BA58-8907907A9049}" srcOrd="3" destOrd="0" presId="urn:microsoft.com/office/officeart/2005/8/layout/bProcess3"/>
    <dgm:cxn modelId="{4F4ACC6A-EB33-4C7A-B636-9D977E094421}" type="presParOf" srcId="{B06F8594-F404-4371-BA58-8907907A9049}" destId="{61836FF6-DF2A-41FF-9B22-C37B8E33CA75}" srcOrd="0" destOrd="0" presId="urn:microsoft.com/office/officeart/2005/8/layout/bProcess3"/>
    <dgm:cxn modelId="{C047C8A6-6883-4A06-A28B-D9975CA4A47F}" type="presParOf" srcId="{24382CF6-5E8F-4968-9B67-380E04465592}" destId="{ABEBA617-CDCB-4750-915D-387EA1F164BD}" srcOrd="4" destOrd="0" presId="urn:microsoft.com/office/officeart/2005/8/layout/bProcess3"/>
    <dgm:cxn modelId="{51B4A6F4-2CFF-4516-8D3E-F078E3306708}" type="presParOf" srcId="{24382CF6-5E8F-4968-9B67-380E04465592}" destId="{9C7E5A51-86C0-44E6-A862-6A4857C57D53}" srcOrd="5" destOrd="0" presId="urn:microsoft.com/office/officeart/2005/8/layout/bProcess3"/>
    <dgm:cxn modelId="{D8859B8D-9683-460B-85E2-E31D7E41EE85}" type="presParOf" srcId="{9C7E5A51-86C0-44E6-A862-6A4857C57D53}" destId="{4BA90D09-7DD6-409F-A6BC-E6AF12318125}" srcOrd="0" destOrd="0" presId="urn:microsoft.com/office/officeart/2005/8/layout/bProcess3"/>
    <dgm:cxn modelId="{9D39D03F-4EE9-4082-A2E7-EBF90F9C14D3}" type="presParOf" srcId="{24382CF6-5E8F-4968-9B67-380E04465592}" destId="{2502167B-AAC7-4346-B5D5-2565A3F9E61D}" srcOrd="6" destOrd="0" presId="urn:microsoft.com/office/officeart/2005/8/layout/bProcess3"/>
    <dgm:cxn modelId="{4A11DF6B-6147-4EDE-8BBA-8EC0FAD05490}" type="presParOf" srcId="{24382CF6-5E8F-4968-9B67-380E04465592}" destId="{C396000A-EAE6-4085-986E-A04385745623}" srcOrd="7" destOrd="0" presId="urn:microsoft.com/office/officeart/2005/8/layout/bProcess3"/>
    <dgm:cxn modelId="{88AC9812-A62E-48B6-A6AD-2E7F7D1026B8}" type="presParOf" srcId="{C396000A-EAE6-4085-986E-A04385745623}" destId="{2D9B62D1-A1C3-4F9E-B283-3C436D7134DB}" srcOrd="0" destOrd="0" presId="urn:microsoft.com/office/officeart/2005/8/layout/bProcess3"/>
    <dgm:cxn modelId="{84C96E93-3386-4852-A73D-6754C3841FB2}" type="presParOf" srcId="{24382CF6-5E8F-4968-9B67-380E04465592}" destId="{1CD7474F-4A8D-4165-B6BA-B6E8995809D9}" srcOrd="8" destOrd="0" presId="urn:microsoft.com/office/officeart/2005/8/layout/bProcess3"/>
    <dgm:cxn modelId="{A1F2D45B-125B-4B5B-B99C-42776183FDD5}" type="presParOf" srcId="{24382CF6-5E8F-4968-9B67-380E04465592}" destId="{CF16337D-EDE9-43E5-B18A-F82E549BECB5}" srcOrd="9" destOrd="0" presId="urn:microsoft.com/office/officeart/2005/8/layout/bProcess3"/>
    <dgm:cxn modelId="{FD19C6FE-CA2F-4AB3-8615-F867185762CC}" type="presParOf" srcId="{CF16337D-EDE9-43E5-B18A-F82E549BECB5}" destId="{0562DB9C-9F87-4AE5-92AE-A586F82D9496}" srcOrd="0" destOrd="0" presId="urn:microsoft.com/office/officeart/2005/8/layout/bProcess3"/>
    <dgm:cxn modelId="{27C49548-E825-4AFC-9772-86969D68789D}" type="presParOf" srcId="{24382CF6-5E8F-4968-9B67-380E04465592}" destId="{0A5A1050-65C3-4BC2-8165-5F0168A90EA2}" srcOrd="10" destOrd="0" presId="urn:microsoft.com/office/officeart/2005/8/layout/bProcess3"/>
    <dgm:cxn modelId="{ABD1B4C9-92C6-4176-BB11-4BF45CA4A6BC}" type="presParOf" srcId="{24382CF6-5E8F-4968-9B67-380E04465592}" destId="{351BE67C-7590-4C2D-9B35-F3823A03BB99}" srcOrd="11" destOrd="0" presId="urn:microsoft.com/office/officeart/2005/8/layout/bProcess3"/>
    <dgm:cxn modelId="{0720F81E-DFED-44E9-AAB7-3A214864C771}" type="presParOf" srcId="{351BE67C-7590-4C2D-9B35-F3823A03BB99}" destId="{D2CC74A8-EFCF-483A-BAB9-7A78877F03E0}" srcOrd="0" destOrd="0" presId="urn:microsoft.com/office/officeart/2005/8/layout/bProcess3"/>
    <dgm:cxn modelId="{A20A6E6E-5365-4B3A-8429-891BC36BAB10}" type="presParOf" srcId="{24382CF6-5E8F-4968-9B67-380E04465592}" destId="{0CF4E81C-F635-4822-B664-98BD646FCD25}" srcOrd="12" destOrd="0" presId="urn:microsoft.com/office/officeart/2005/8/layout/bProcess3"/>
    <dgm:cxn modelId="{D116FA86-38A9-4008-A566-8DB5E41B5FDA}" type="presParOf" srcId="{24382CF6-5E8F-4968-9B67-380E04465592}" destId="{88A6B9DA-79DD-4712-81EA-79828558ECC1}" srcOrd="13" destOrd="0" presId="urn:microsoft.com/office/officeart/2005/8/layout/bProcess3"/>
    <dgm:cxn modelId="{68463FD2-C45E-4DA6-8AAA-79664998CDE9}" type="presParOf" srcId="{88A6B9DA-79DD-4712-81EA-79828558ECC1}" destId="{62CB100B-850B-4B5A-AEA5-55EEF5826B4E}" srcOrd="0" destOrd="0" presId="urn:microsoft.com/office/officeart/2005/8/layout/bProcess3"/>
    <dgm:cxn modelId="{BFE5BE7F-15B7-42D4-BC88-C3C138A4CED6}" type="presParOf" srcId="{24382CF6-5E8F-4968-9B67-380E04465592}" destId="{5A6FDD69-EF14-4FED-8770-D7CA0CF61B48}" srcOrd="14" destOrd="0" presId="urn:microsoft.com/office/officeart/2005/8/layout/b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2D3611-9459-4912-9F61-73EBB57C726B}" type="doc">
      <dgm:prSet loTypeId="urn:microsoft.com/office/officeart/2005/8/layout/process5" loCatId="process" qsTypeId="urn:microsoft.com/office/officeart/2005/8/quickstyle/3d1" qsCatId="3D" csTypeId="urn:microsoft.com/office/officeart/2005/8/colors/accent5_1" csCatId="accent5" phldr="1"/>
      <dgm:spPr/>
      <dgm:t>
        <a:bodyPr/>
        <a:lstStyle/>
        <a:p>
          <a:endParaRPr lang="en-US"/>
        </a:p>
      </dgm:t>
    </dgm:pt>
    <dgm:pt modelId="{6A65C824-64DC-4007-AD0E-33F07B8B52C5}">
      <dgm:prSet phldrT="[Text]" custT="1"/>
      <dgm:spPr/>
      <dgm:t>
        <a:bodyPr/>
        <a:lstStyle/>
        <a:p>
          <a:r>
            <a:rPr lang="en-US" sz="1400" b="1" dirty="0"/>
            <a:t>Identifying Key Players:</a:t>
          </a:r>
          <a:r>
            <a:rPr lang="en-US" sz="1400" dirty="0"/>
            <a:t> </a:t>
          </a:r>
        </a:p>
        <a:p>
          <a:r>
            <a:rPr lang="en-US" sz="1400" dirty="0"/>
            <a:t>We start by assembling the dream team – stakeholders from various departments who will guide and benefit from the application.</a:t>
          </a:r>
          <a:endParaRPr lang="en-US" sz="1400" b="0" dirty="0">
            <a:solidFill>
              <a:schemeClr val="accent1">
                <a:lumMod val="50000"/>
              </a:schemeClr>
            </a:solidFill>
          </a:endParaRPr>
        </a:p>
      </dgm:t>
    </dgm:pt>
    <dgm:pt modelId="{9A21DB38-63A3-4F57-BA1F-58A2117EE93F}" type="parTrans" cxnId="{A6F6DA3D-8C18-4E2E-8170-37A4F4545473}">
      <dgm:prSet/>
      <dgm:spPr/>
      <dgm:t>
        <a:bodyPr/>
        <a:lstStyle/>
        <a:p>
          <a:endParaRPr lang="en-US"/>
        </a:p>
      </dgm:t>
    </dgm:pt>
    <dgm:pt modelId="{744F0FE5-8FFC-47BD-9B1E-AEE3D37527B3}" type="sibTrans" cxnId="{A6F6DA3D-8C18-4E2E-8170-37A4F4545473}">
      <dgm:prSet/>
      <dgm:spPr/>
      <dgm:t>
        <a:bodyPr/>
        <a:lstStyle/>
        <a:p>
          <a:endParaRPr lang="en-US"/>
        </a:p>
      </dgm:t>
    </dgm:pt>
    <dgm:pt modelId="{D502331D-B219-44CC-B1B3-4B8E8235998C}">
      <dgm:prSet custT="1"/>
      <dgm:spPr/>
      <dgm:t>
        <a:bodyPr/>
        <a:lstStyle/>
        <a:p>
          <a:r>
            <a:rPr lang="en-US" sz="1400" b="1" dirty="0"/>
            <a:t>Goals and Objectives:</a:t>
          </a:r>
          <a:r>
            <a:rPr lang="en-US" sz="1400" dirty="0"/>
            <a:t> </a:t>
          </a:r>
        </a:p>
        <a:p>
          <a:r>
            <a:rPr lang="en-US" sz="1400" dirty="0"/>
            <a:t>We then establish clear goals and objectives for the application, ensuring everyone is aligned on the "what" and "why".</a:t>
          </a:r>
          <a:endParaRPr lang="en-US" sz="1400" b="0" dirty="0">
            <a:solidFill>
              <a:schemeClr val="accent1">
                <a:lumMod val="50000"/>
              </a:schemeClr>
            </a:solidFill>
          </a:endParaRPr>
        </a:p>
      </dgm:t>
    </dgm:pt>
    <dgm:pt modelId="{94EECD0D-8CF0-4E44-A96A-0511F3E56DA4}" type="parTrans" cxnId="{C6C77B8A-5235-46AE-B18E-ED5603CDEF12}">
      <dgm:prSet/>
      <dgm:spPr/>
      <dgm:t>
        <a:bodyPr/>
        <a:lstStyle/>
        <a:p>
          <a:endParaRPr lang="en-US"/>
        </a:p>
      </dgm:t>
    </dgm:pt>
    <dgm:pt modelId="{48125C7D-9D89-46D5-854E-CCED891152BC}" type="sibTrans" cxnId="{C6C77B8A-5235-46AE-B18E-ED5603CDEF12}">
      <dgm:prSet/>
      <dgm:spPr/>
      <dgm:t>
        <a:bodyPr/>
        <a:lstStyle/>
        <a:p>
          <a:endParaRPr lang="en-US"/>
        </a:p>
      </dgm:t>
    </dgm:pt>
    <dgm:pt modelId="{E3B6DA1B-3AC8-4EBE-9D97-939559CCCC40}">
      <dgm:prSet custT="1"/>
      <dgm:spPr/>
      <dgm:t>
        <a:bodyPr/>
        <a:lstStyle/>
        <a:p>
          <a:r>
            <a:rPr lang="en-US" sz="1400" b="1" dirty="0"/>
            <a:t>Unearthing Needs:</a:t>
          </a:r>
        </a:p>
        <a:p>
          <a:r>
            <a:rPr lang="en-US" sz="1400" dirty="0"/>
            <a:t> Through interviews, meetings, and discussions, we work with stakeholders to uncover their needs and expectations for the application.</a:t>
          </a:r>
          <a:endParaRPr lang="en-US" sz="1400" b="0" dirty="0">
            <a:solidFill>
              <a:schemeClr val="accent1">
                <a:lumMod val="50000"/>
              </a:schemeClr>
            </a:solidFill>
          </a:endParaRPr>
        </a:p>
      </dgm:t>
    </dgm:pt>
    <dgm:pt modelId="{F10C1DE6-0DCD-4903-B384-92F95C484610}" type="parTrans" cxnId="{57CA33F4-3F7B-44C8-847C-F89E7BC848A5}">
      <dgm:prSet/>
      <dgm:spPr/>
      <dgm:t>
        <a:bodyPr/>
        <a:lstStyle/>
        <a:p>
          <a:endParaRPr lang="en-US"/>
        </a:p>
      </dgm:t>
    </dgm:pt>
    <dgm:pt modelId="{9205F9E5-C0DE-4ACF-9857-0F456229B64C}" type="sibTrans" cxnId="{57CA33F4-3F7B-44C8-847C-F89E7BC848A5}">
      <dgm:prSet/>
      <dgm:spPr/>
      <dgm:t>
        <a:bodyPr/>
        <a:lstStyle/>
        <a:p>
          <a:endParaRPr lang="en-US"/>
        </a:p>
      </dgm:t>
    </dgm:pt>
    <dgm:pt modelId="{119BC8D6-0745-487B-85DD-867263B2FD42}">
      <dgm:prSet custT="1"/>
      <dgm:spPr/>
      <dgm:t>
        <a:bodyPr/>
        <a:lstStyle/>
        <a:p>
          <a:r>
            <a:rPr lang="en-US" sz="1400" b="1" dirty="0"/>
            <a:t>Documenting the Blueprint:</a:t>
          </a:r>
          <a:r>
            <a:rPr lang="en-US" sz="1400" dirty="0"/>
            <a:t> </a:t>
          </a:r>
        </a:p>
        <a:p>
          <a:r>
            <a:rPr lang="en-US" sz="1400" dirty="0"/>
            <a:t>We translate these needs into a well-structured document, serving as the roadmap for development.</a:t>
          </a:r>
          <a:endParaRPr lang="en-US" sz="1400" b="0" dirty="0">
            <a:solidFill>
              <a:schemeClr val="accent1">
                <a:lumMod val="50000"/>
              </a:schemeClr>
            </a:solidFill>
          </a:endParaRPr>
        </a:p>
      </dgm:t>
    </dgm:pt>
    <dgm:pt modelId="{DBA1D655-8C5E-4B70-ACFA-837C8B6AC953}" type="parTrans" cxnId="{2FCE419C-497E-4925-9B14-B39982816BBE}">
      <dgm:prSet/>
      <dgm:spPr/>
      <dgm:t>
        <a:bodyPr/>
        <a:lstStyle/>
        <a:p>
          <a:endParaRPr lang="en-US"/>
        </a:p>
      </dgm:t>
    </dgm:pt>
    <dgm:pt modelId="{ED09F436-A8E0-4C3E-ABED-816F49FF0B7F}" type="sibTrans" cxnId="{2FCE419C-497E-4925-9B14-B39982816BBE}">
      <dgm:prSet/>
      <dgm:spPr/>
      <dgm:t>
        <a:bodyPr/>
        <a:lstStyle/>
        <a:p>
          <a:endParaRPr lang="en-US"/>
        </a:p>
      </dgm:t>
    </dgm:pt>
    <dgm:pt modelId="{13C7B50B-A28A-44D4-8399-67C918E1121A}">
      <dgm:prSet custT="1"/>
      <dgm:spPr/>
      <dgm:t>
        <a:bodyPr/>
        <a:lstStyle/>
        <a:p>
          <a:r>
            <a:rPr lang="en-US" sz="1400" b="1" dirty="0"/>
            <a:t>Confirmation and Validation:</a:t>
          </a:r>
          <a:r>
            <a:rPr lang="en-US" sz="1400" dirty="0"/>
            <a:t> </a:t>
          </a:r>
        </a:p>
        <a:p>
          <a:r>
            <a:rPr lang="en-US" sz="1400" dirty="0"/>
            <a:t>We work closely with business teams to ensure the captured requirements are accurate and truly address their needs.</a:t>
          </a:r>
          <a:endParaRPr lang="en-US" sz="1400" b="0" dirty="0">
            <a:solidFill>
              <a:schemeClr val="accent1">
                <a:lumMod val="50000"/>
              </a:schemeClr>
            </a:solidFill>
          </a:endParaRPr>
        </a:p>
      </dgm:t>
    </dgm:pt>
    <dgm:pt modelId="{C3C1E374-C0F2-4757-B35B-F34D275A014C}" type="parTrans" cxnId="{CB087CA9-627F-4022-B91A-C328B620C0B3}">
      <dgm:prSet/>
      <dgm:spPr/>
      <dgm:t>
        <a:bodyPr/>
        <a:lstStyle/>
        <a:p>
          <a:endParaRPr lang="en-US"/>
        </a:p>
      </dgm:t>
    </dgm:pt>
    <dgm:pt modelId="{3DD124F4-A52A-448B-A103-9098853E87CB}" type="sibTrans" cxnId="{CB087CA9-627F-4022-B91A-C328B620C0B3}">
      <dgm:prSet/>
      <dgm:spPr/>
      <dgm:t>
        <a:bodyPr/>
        <a:lstStyle/>
        <a:p>
          <a:endParaRPr lang="en-US"/>
        </a:p>
      </dgm:t>
    </dgm:pt>
    <dgm:pt modelId="{C57E3B3F-A9F6-4A02-A91C-1E78CB6B9D5F}">
      <dgm:prSet custT="1"/>
      <dgm:spPr/>
      <dgm:t>
        <a:bodyPr/>
        <a:lstStyle/>
        <a:p>
          <a:r>
            <a:rPr lang="en-US" sz="1400" b="1" dirty="0"/>
            <a:t>Prioritization Power:</a:t>
          </a:r>
          <a:r>
            <a:rPr lang="en-US" sz="1400" dirty="0"/>
            <a:t> </a:t>
          </a:r>
        </a:p>
        <a:p>
          <a:r>
            <a:rPr lang="en-US" sz="1400" dirty="0"/>
            <a:t>Not all needs are created equal. We prioritize these requirements based on their importance and urgency.</a:t>
          </a:r>
          <a:endParaRPr lang="en-US" sz="1400" b="0" dirty="0">
            <a:solidFill>
              <a:schemeClr val="accent1">
                <a:lumMod val="50000"/>
              </a:schemeClr>
            </a:solidFill>
          </a:endParaRPr>
        </a:p>
      </dgm:t>
    </dgm:pt>
    <dgm:pt modelId="{8A35C75B-2141-4400-9626-1B321E2C85F5}" type="parTrans" cxnId="{CAE3E44F-F3F9-407A-BA96-1F6F6B1D7533}">
      <dgm:prSet/>
      <dgm:spPr/>
      <dgm:t>
        <a:bodyPr/>
        <a:lstStyle/>
        <a:p>
          <a:endParaRPr lang="en-US"/>
        </a:p>
      </dgm:t>
    </dgm:pt>
    <dgm:pt modelId="{16D92FC4-5CEF-4777-85B2-A939902B3EA8}" type="sibTrans" cxnId="{CAE3E44F-F3F9-407A-BA96-1F6F6B1D7533}">
      <dgm:prSet/>
      <dgm:spPr/>
      <dgm:t>
        <a:bodyPr/>
        <a:lstStyle/>
        <a:p>
          <a:endParaRPr lang="en-US"/>
        </a:p>
      </dgm:t>
    </dgm:pt>
    <dgm:pt modelId="{389B2B96-5D20-4AAC-91AA-3719298D13BD}" type="pres">
      <dgm:prSet presAssocID="{9E2D3611-9459-4912-9F61-73EBB57C726B}" presName="diagram" presStyleCnt="0">
        <dgm:presLayoutVars>
          <dgm:dir/>
          <dgm:resizeHandles val="exact"/>
        </dgm:presLayoutVars>
      </dgm:prSet>
      <dgm:spPr/>
    </dgm:pt>
    <dgm:pt modelId="{6AAAACA1-24D6-4258-8CD2-2D1D7E2F7B4B}" type="pres">
      <dgm:prSet presAssocID="{6A65C824-64DC-4007-AD0E-33F07B8B52C5}" presName="node" presStyleLbl="node1" presStyleIdx="0" presStyleCnt="6" custScaleX="168504" custLinFactNeighborX="-13007" custLinFactNeighborY="3142">
        <dgm:presLayoutVars>
          <dgm:bulletEnabled val="1"/>
        </dgm:presLayoutVars>
      </dgm:prSet>
      <dgm:spPr/>
    </dgm:pt>
    <dgm:pt modelId="{B822BF5C-286B-4960-A417-C5E87E6CBF2F}" type="pres">
      <dgm:prSet presAssocID="{744F0FE5-8FFC-47BD-9B1E-AEE3D37527B3}" presName="sibTrans" presStyleLbl="sibTrans2D1" presStyleIdx="0" presStyleCnt="5"/>
      <dgm:spPr/>
    </dgm:pt>
    <dgm:pt modelId="{14EE157A-6C6A-45C6-B190-445979203A7C}" type="pres">
      <dgm:prSet presAssocID="{744F0FE5-8FFC-47BD-9B1E-AEE3D37527B3}" presName="connectorText" presStyleLbl="sibTrans2D1" presStyleIdx="0" presStyleCnt="5"/>
      <dgm:spPr/>
    </dgm:pt>
    <dgm:pt modelId="{4CFF2567-F965-4290-8943-F9DA4EDE7714}" type="pres">
      <dgm:prSet presAssocID="{D502331D-B219-44CC-B1B3-4B8E8235998C}" presName="node" presStyleLbl="node1" presStyleIdx="1" presStyleCnt="6" custScaleX="137721">
        <dgm:presLayoutVars>
          <dgm:bulletEnabled val="1"/>
        </dgm:presLayoutVars>
      </dgm:prSet>
      <dgm:spPr/>
    </dgm:pt>
    <dgm:pt modelId="{00E320DB-5C74-43D8-B3AC-B8091EC824E6}" type="pres">
      <dgm:prSet presAssocID="{48125C7D-9D89-46D5-854E-CCED891152BC}" presName="sibTrans" presStyleLbl="sibTrans2D1" presStyleIdx="1" presStyleCnt="5"/>
      <dgm:spPr/>
    </dgm:pt>
    <dgm:pt modelId="{222F6ECF-1238-4B89-8831-F570335FA8F3}" type="pres">
      <dgm:prSet presAssocID="{48125C7D-9D89-46D5-854E-CCED891152BC}" presName="connectorText" presStyleLbl="sibTrans2D1" presStyleIdx="1" presStyleCnt="5"/>
      <dgm:spPr/>
    </dgm:pt>
    <dgm:pt modelId="{39D677E7-9202-4E2C-BE64-5A44F4DD8D01}" type="pres">
      <dgm:prSet presAssocID="{E3B6DA1B-3AC8-4EBE-9D97-939559CCCC40}" presName="node" presStyleLbl="node1" presStyleIdx="2" presStyleCnt="6" custScaleX="139769">
        <dgm:presLayoutVars>
          <dgm:bulletEnabled val="1"/>
        </dgm:presLayoutVars>
      </dgm:prSet>
      <dgm:spPr/>
    </dgm:pt>
    <dgm:pt modelId="{439D3635-5AC8-4810-893A-378DF5106564}" type="pres">
      <dgm:prSet presAssocID="{9205F9E5-C0DE-4ACF-9857-0F456229B64C}" presName="sibTrans" presStyleLbl="sibTrans2D1" presStyleIdx="2" presStyleCnt="5" custLinFactNeighborX="-36552" custLinFactNeighborY="-9"/>
      <dgm:spPr/>
    </dgm:pt>
    <dgm:pt modelId="{90DCC0C7-7942-44F9-92A5-4F0F48C02A1C}" type="pres">
      <dgm:prSet presAssocID="{9205F9E5-C0DE-4ACF-9857-0F456229B64C}" presName="connectorText" presStyleLbl="sibTrans2D1" presStyleIdx="2" presStyleCnt="5"/>
      <dgm:spPr/>
    </dgm:pt>
    <dgm:pt modelId="{1B246A46-2C4D-40DF-B7AF-F4EB44749DC1}" type="pres">
      <dgm:prSet presAssocID="{119BC8D6-0745-487B-85DD-867263B2FD42}" presName="node" presStyleLbl="node1" presStyleIdx="3" presStyleCnt="6" custScaleX="178893" custLinFactNeighborX="-38084" custLinFactNeighborY="-7196">
        <dgm:presLayoutVars>
          <dgm:bulletEnabled val="1"/>
        </dgm:presLayoutVars>
      </dgm:prSet>
      <dgm:spPr/>
    </dgm:pt>
    <dgm:pt modelId="{D46B6D7C-1D1A-4BB1-90C5-FE4E0B4C9550}" type="pres">
      <dgm:prSet presAssocID="{ED09F436-A8E0-4C3E-ABED-816F49FF0B7F}" presName="sibTrans" presStyleLbl="sibTrans2D1" presStyleIdx="3" presStyleCnt="5"/>
      <dgm:spPr/>
    </dgm:pt>
    <dgm:pt modelId="{75F725B2-BA32-45E3-95A8-E6C9CAD5AE7E}" type="pres">
      <dgm:prSet presAssocID="{ED09F436-A8E0-4C3E-ABED-816F49FF0B7F}" presName="connectorText" presStyleLbl="sibTrans2D1" presStyleIdx="3" presStyleCnt="5"/>
      <dgm:spPr/>
    </dgm:pt>
    <dgm:pt modelId="{64A8B4DB-546F-417D-8C7C-034877D3819D}" type="pres">
      <dgm:prSet presAssocID="{13C7B50B-A28A-44D4-8399-67C918E1121A}" presName="node" presStyleLbl="node1" presStyleIdx="4" presStyleCnt="6" custScaleX="155250" custLinFactNeighborX="-570" custLinFactNeighborY="-8739">
        <dgm:presLayoutVars>
          <dgm:bulletEnabled val="1"/>
        </dgm:presLayoutVars>
      </dgm:prSet>
      <dgm:spPr/>
    </dgm:pt>
    <dgm:pt modelId="{23E160BF-A4A0-43FC-A635-AA93D8ABEEB9}" type="pres">
      <dgm:prSet presAssocID="{3DD124F4-A52A-448B-A103-9098853E87CB}" presName="sibTrans" presStyleLbl="sibTrans2D1" presStyleIdx="4" presStyleCnt="5" custLinFactNeighborX="35794" custLinFactNeighborY="-24170"/>
      <dgm:spPr/>
    </dgm:pt>
    <dgm:pt modelId="{51270373-CDD3-4F76-A9A0-5D9CB92EE800}" type="pres">
      <dgm:prSet presAssocID="{3DD124F4-A52A-448B-A103-9098853E87CB}" presName="connectorText" presStyleLbl="sibTrans2D1" presStyleIdx="4" presStyleCnt="5"/>
      <dgm:spPr/>
    </dgm:pt>
    <dgm:pt modelId="{DF36C9DD-6D83-491F-87C6-2E0B93193955}" type="pres">
      <dgm:prSet presAssocID="{C57E3B3F-A9F6-4A02-A91C-1E78CB6B9D5F}" presName="node" presStyleLbl="node1" presStyleIdx="5" presStyleCnt="6" custScaleX="154052" custLinFactNeighborX="74417" custLinFactNeighborY="-19981">
        <dgm:presLayoutVars>
          <dgm:bulletEnabled val="1"/>
        </dgm:presLayoutVars>
      </dgm:prSet>
      <dgm:spPr/>
    </dgm:pt>
  </dgm:ptLst>
  <dgm:cxnLst>
    <dgm:cxn modelId="{6A7CA402-F185-4188-A42B-73452C9A2AD0}" type="presOf" srcId="{9205F9E5-C0DE-4ACF-9857-0F456229B64C}" destId="{90DCC0C7-7942-44F9-92A5-4F0F48C02A1C}" srcOrd="1" destOrd="0" presId="urn:microsoft.com/office/officeart/2005/8/layout/process5"/>
    <dgm:cxn modelId="{314B1F09-7662-4A4B-A820-65FE594545A3}" type="presOf" srcId="{3DD124F4-A52A-448B-A103-9098853E87CB}" destId="{23E160BF-A4A0-43FC-A635-AA93D8ABEEB9}" srcOrd="0" destOrd="0" presId="urn:microsoft.com/office/officeart/2005/8/layout/process5"/>
    <dgm:cxn modelId="{15109615-DECA-4E4B-92EE-2D5827317CE2}" type="presOf" srcId="{6A65C824-64DC-4007-AD0E-33F07B8B52C5}" destId="{6AAAACA1-24D6-4258-8CD2-2D1D7E2F7B4B}" srcOrd="0" destOrd="0" presId="urn:microsoft.com/office/officeart/2005/8/layout/process5"/>
    <dgm:cxn modelId="{D2A8451A-B9EE-403F-B765-E28D4CEA532A}" type="presOf" srcId="{E3B6DA1B-3AC8-4EBE-9D97-939559CCCC40}" destId="{39D677E7-9202-4E2C-BE64-5A44F4DD8D01}" srcOrd="0" destOrd="0" presId="urn:microsoft.com/office/officeart/2005/8/layout/process5"/>
    <dgm:cxn modelId="{A6F6DA3D-8C18-4E2E-8170-37A4F4545473}" srcId="{9E2D3611-9459-4912-9F61-73EBB57C726B}" destId="{6A65C824-64DC-4007-AD0E-33F07B8B52C5}" srcOrd="0" destOrd="0" parTransId="{9A21DB38-63A3-4F57-BA1F-58A2117EE93F}" sibTransId="{744F0FE5-8FFC-47BD-9B1E-AEE3D37527B3}"/>
    <dgm:cxn modelId="{2DAA885C-3430-4AAA-9403-62896F572AF4}" type="presOf" srcId="{744F0FE5-8FFC-47BD-9B1E-AEE3D37527B3}" destId="{14EE157A-6C6A-45C6-B190-445979203A7C}" srcOrd="1" destOrd="0" presId="urn:microsoft.com/office/officeart/2005/8/layout/process5"/>
    <dgm:cxn modelId="{7D006063-4B87-4603-B474-273DF9A0579E}" type="presOf" srcId="{48125C7D-9D89-46D5-854E-CCED891152BC}" destId="{00E320DB-5C74-43D8-B3AC-B8091EC824E6}" srcOrd="0" destOrd="0" presId="urn:microsoft.com/office/officeart/2005/8/layout/process5"/>
    <dgm:cxn modelId="{1A01136A-6343-4124-B3C8-E9995C5058DD}" type="presOf" srcId="{C57E3B3F-A9F6-4A02-A91C-1E78CB6B9D5F}" destId="{DF36C9DD-6D83-491F-87C6-2E0B93193955}" srcOrd="0" destOrd="0" presId="urn:microsoft.com/office/officeart/2005/8/layout/process5"/>
    <dgm:cxn modelId="{CAE3E44F-F3F9-407A-BA96-1F6F6B1D7533}" srcId="{9E2D3611-9459-4912-9F61-73EBB57C726B}" destId="{C57E3B3F-A9F6-4A02-A91C-1E78CB6B9D5F}" srcOrd="5" destOrd="0" parTransId="{8A35C75B-2141-4400-9626-1B321E2C85F5}" sibTransId="{16D92FC4-5CEF-4777-85B2-A939902B3EA8}"/>
    <dgm:cxn modelId="{63E35C72-F083-4AFA-AA12-BCC5C7435E7D}" type="presOf" srcId="{3DD124F4-A52A-448B-A103-9098853E87CB}" destId="{51270373-CDD3-4F76-A9A0-5D9CB92EE800}" srcOrd="1" destOrd="0" presId="urn:microsoft.com/office/officeart/2005/8/layout/process5"/>
    <dgm:cxn modelId="{26520B84-0E27-49FC-A194-05794CB2E936}" type="presOf" srcId="{13C7B50B-A28A-44D4-8399-67C918E1121A}" destId="{64A8B4DB-546F-417D-8C7C-034877D3819D}" srcOrd="0" destOrd="0" presId="urn:microsoft.com/office/officeart/2005/8/layout/process5"/>
    <dgm:cxn modelId="{C6C77B8A-5235-46AE-B18E-ED5603CDEF12}" srcId="{9E2D3611-9459-4912-9F61-73EBB57C726B}" destId="{D502331D-B219-44CC-B1B3-4B8E8235998C}" srcOrd="1" destOrd="0" parTransId="{94EECD0D-8CF0-4E44-A96A-0511F3E56DA4}" sibTransId="{48125C7D-9D89-46D5-854E-CCED891152BC}"/>
    <dgm:cxn modelId="{763DE08D-D2E2-44E1-A9F7-D60A7CC9E798}" type="presOf" srcId="{9E2D3611-9459-4912-9F61-73EBB57C726B}" destId="{389B2B96-5D20-4AAC-91AA-3719298D13BD}" srcOrd="0" destOrd="0" presId="urn:microsoft.com/office/officeart/2005/8/layout/process5"/>
    <dgm:cxn modelId="{2FCE419C-497E-4925-9B14-B39982816BBE}" srcId="{9E2D3611-9459-4912-9F61-73EBB57C726B}" destId="{119BC8D6-0745-487B-85DD-867263B2FD42}" srcOrd="3" destOrd="0" parTransId="{DBA1D655-8C5E-4B70-ACFA-837C8B6AC953}" sibTransId="{ED09F436-A8E0-4C3E-ABED-816F49FF0B7F}"/>
    <dgm:cxn modelId="{CB087CA9-627F-4022-B91A-C328B620C0B3}" srcId="{9E2D3611-9459-4912-9F61-73EBB57C726B}" destId="{13C7B50B-A28A-44D4-8399-67C918E1121A}" srcOrd="4" destOrd="0" parTransId="{C3C1E374-C0F2-4757-B35B-F34D275A014C}" sibTransId="{3DD124F4-A52A-448B-A103-9098853E87CB}"/>
    <dgm:cxn modelId="{2F74A0B7-871A-4010-AEB3-F796EDAA984C}" type="presOf" srcId="{ED09F436-A8E0-4C3E-ABED-816F49FF0B7F}" destId="{75F725B2-BA32-45E3-95A8-E6C9CAD5AE7E}" srcOrd="1" destOrd="0" presId="urn:microsoft.com/office/officeart/2005/8/layout/process5"/>
    <dgm:cxn modelId="{2A4F8FC4-5571-44C0-98DC-2458108F9C4E}" type="presOf" srcId="{ED09F436-A8E0-4C3E-ABED-816F49FF0B7F}" destId="{D46B6D7C-1D1A-4BB1-90C5-FE4E0B4C9550}" srcOrd="0" destOrd="0" presId="urn:microsoft.com/office/officeart/2005/8/layout/process5"/>
    <dgm:cxn modelId="{CF983AD2-95A3-442A-9D68-EF5A563F42D7}" type="presOf" srcId="{744F0FE5-8FFC-47BD-9B1E-AEE3D37527B3}" destId="{B822BF5C-286B-4960-A417-C5E87E6CBF2F}" srcOrd="0" destOrd="0" presId="urn:microsoft.com/office/officeart/2005/8/layout/process5"/>
    <dgm:cxn modelId="{0691C0DD-7C00-4E31-82C0-AB4D7548DA31}" type="presOf" srcId="{D502331D-B219-44CC-B1B3-4B8E8235998C}" destId="{4CFF2567-F965-4290-8943-F9DA4EDE7714}" srcOrd="0" destOrd="0" presId="urn:microsoft.com/office/officeart/2005/8/layout/process5"/>
    <dgm:cxn modelId="{676904DF-C8CE-46A6-AF46-10B7207A35A9}" type="presOf" srcId="{9205F9E5-C0DE-4ACF-9857-0F456229B64C}" destId="{439D3635-5AC8-4810-893A-378DF5106564}" srcOrd="0" destOrd="0" presId="urn:microsoft.com/office/officeart/2005/8/layout/process5"/>
    <dgm:cxn modelId="{BD777DEF-047E-48A4-9BD8-DA8AC84C4578}" type="presOf" srcId="{48125C7D-9D89-46D5-854E-CCED891152BC}" destId="{222F6ECF-1238-4B89-8831-F570335FA8F3}" srcOrd="1" destOrd="0" presId="urn:microsoft.com/office/officeart/2005/8/layout/process5"/>
    <dgm:cxn modelId="{57CA33F4-3F7B-44C8-847C-F89E7BC848A5}" srcId="{9E2D3611-9459-4912-9F61-73EBB57C726B}" destId="{E3B6DA1B-3AC8-4EBE-9D97-939559CCCC40}" srcOrd="2" destOrd="0" parTransId="{F10C1DE6-0DCD-4903-B384-92F95C484610}" sibTransId="{9205F9E5-C0DE-4ACF-9857-0F456229B64C}"/>
    <dgm:cxn modelId="{25BE05FA-821F-40B4-BD8D-AA1715F04E4C}" type="presOf" srcId="{119BC8D6-0745-487B-85DD-867263B2FD42}" destId="{1B246A46-2C4D-40DF-B7AF-F4EB44749DC1}" srcOrd="0" destOrd="0" presId="urn:microsoft.com/office/officeart/2005/8/layout/process5"/>
    <dgm:cxn modelId="{E7136935-3D74-4CF8-B88A-B36CFF8C578B}" type="presParOf" srcId="{389B2B96-5D20-4AAC-91AA-3719298D13BD}" destId="{6AAAACA1-24D6-4258-8CD2-2D1D7E2F7B4B}" srcOrd="0" destOrd="0" presId="urn:microsoft.com/office/officeart/2005/8/layout/process5"/>
    <dgm:cxn modelId="{10697800-2728-4F9E-A7C2-D445B4FE7E06}" type="presParOf" srcId="{389B2B96-5D20-4AAC-91AA-3719298D13BD}" destId="{B822BF5C-286B-4960-A417-C5E87E6CBF2F}" srcOrd="1" destOrd="0" presId="urn:microsoft.com/office/officeart/2005/8/layout/process5"/>
    <dgm:cxn modelId="{F75E65E5-E0E6-47C7-B27C-16F9D9B39646}" type="presParOf" srcId="{B822BF5C-286B-4960-A417-C5E87E6CBF2F}" destId="{14EE157A-6C6A-45C6-B190-445979203A7C}" srcOrd="0" destOrd="0" presId="urn:microsoft.com/office/officeart/2005/8/layout/process5"/>
    <dgm:cxn modelId="{7BA02437-38B1-44B2-B109-5DF65874E014}" type="presParOf" srcId="{389B2B96-5D20-4AAC-91AA-3719298D13BD}" destId="{4CFF2567-F965-4290-8943-F9DA4EDE7714}" srcOrd="2" destOrd="0" presId="urn:microsoft.com/office/officeart/2005/8/layout/process5"/>
    <dgm:cxn modelId="{5FE55576-033B-4B4D-B51F-40ACE3D4CF14}" type="presParOf" srcId="{389B2B96-5D20-4AAC-91AA-3719298D13BD}" destId="{00E320DB-5C74-43D8-B3AC-B8091EC824E6}" srcOrd="3" destOrd="0" presId="urn:microsoft.com/office/officeart/2005/8/layout/process5"/>
    <dgm:cxn modelId="{6D3A2BE2-9E82-40A6-9B18-038BE344CED7}" type="presParOf" srcId="{00E320DB-5C74-43D8-B3AC-B8091EC824E6}" destId="{222F6ECF-1238-4B89-8831-F570335FA8F3}" srcOrd="0" destOrd="0" presId="urn:microsoft.com/office/officeart/2005/8/layout/process5"/>
    <dgm:cxn modelId="{26020C56-8A3E-402A-BA3E-EA8A2A8567EF}" type="presParOf" srcId="{389B2B96-5D20-4AAC-91AA-3719298D13BD}" destId="{39D677E7-9202-4E2C-BE64-5A44F4DD8D01}" srcOrd="4" destOrd="0" presId="urn:microsoft.com/office/officeart/2005/8/layout/process5"/>
    <dgm:cxn modelId="{0EF05D6B-29EB-492E-9B3F-C85C6CE84B6B}" type="presParOf" srcId="{389B2B96-5D20-4AAC-91AA-3719298D13BD}" destId="{439D3635-5AC8-4810-893A-378DF5106564}" srcOrd="5" destOrd="0" presId="urn:microsoft.com/office/officeart/2005/8/layout/process5"/>
    <dgm:cxn modelId="{A2ACDACE-996C-4461-A131-354A412812C9}" type="presParOf" srcId="{439D3635-5AC8-4810-893A-378DF5106564}" destId="{90DCC0C7-7942-44F9-92A5-4F0F48C02A1C}" srcOrd="0" destOrd="0" presId="urn:microsoft.com/office/officeart/2005/8/layout/process5"/>
    <dgm:cxn modelId="{4B8EDB78-05C1-4D00-AC9D-13869C505E91}" type="presParOf" srcId="{389B2B96-5D20-4AAC-91AA-3719298D13BD}" destId="{1B246A46-2C4D-40DF-B7AF-F4EB44749DC1}" srcOrd="6" destOrd="0" presId="urn:microsoft.com/office/officeart/2005/8/layout/process5"/>
    <dgm:cxn modelId="{970B5C9D-0510-4465-ABDB-6BA4379A6888}" type="presParOf" srcId="{389B2B96-5D20-4AAC-91AA-3719298D13BD}" destId="{D46B6D7C-1D1A-4BB1-90C5-FE4E0B4C9550}" srcOrd="7" destOrd="0" presId="urn:microsoft.com/office/officeart/2005/8/layout/process5"/>
    <dgm:cxn modelId="{4F259740-D28B-4FF8-84A9-48C5971ECAE4}" type="presParOf" srcId="{D46B6D7C-1D1A-4BB1-90C5-FE4E0B4C9550}" destId="{75F725B2-BA32-45E3-95A8-E6C9CAD5AE7E}" srcOrd="0" destOrd="0" presId="urn:microsoft.com/office/officeart/2005/8/layout/process5"/>
    <dgm:cxn modelId="{CFF33B9E-1693-4A6A-82EB-636E9E7E62EA}" type="presParOf" srcId="{389B2B96-5D20-4AAC-91AA-3719298D13BD}" destId="{64A8B4DB-546F-417D-8C7C-034877D3819D}" srcOrd="8" destOrd="0" presId="urn:microsoft.com/office/officeart/2005/8/layout/process5"/>
    <dgm:cxn modelId="{8080E031-839B-4C1C-A3BA-4F2658F93DB9}" type="presParOf" srcId="{389B2B96-5D20-4AAC-91AA-3719298D13BD}" destId="{23E160BF-A4A0-43FC-A635-AA93D8ABEEB9}" srcOrd="9" destOrd="0" presId="urn:microsoft.com/office/officeart/2005/8/layout/process5"/>
    <dgm:cxn modelId="{925717DF-54F5-40AA-BA26-420B8399D5E4}" type="presParOf" srcId="{23E160BF-A4A0-43FC-A635-AA93D8ABEEB9}" destId="{51270373-CDD3-4F76-A9A0-5D9CB92EE800}" srcOrd="0" destOrd="0" presId="urn:microsoft.com/office/officeart/2005/8/layout/process5"/>
    <dgm:cxn modelId="{FF299B20-B96D-4030-BA36-AF70384F7B65}" type="presParOf" srcId="{389B2B96-5D20-4AAC-91AA-3719298D13BD}" destId="{DF36C9DD-6D83-491F-87C6-2E0B93193955}"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2D3611-9459-4912-9F61-73EBB57C726B}" type="doc">
      <dgm:prSet loTypeId="urn:microsoft.com/office/officeart/2005/8/layout/process5" loCatId="process" qsTypeId="urn:microsoft.com/office/officeart/2005/8/quickstyle/3d1" qsCatId="3D" csTypeId="urn:microsoft.com/office/officeart/2005/8/colors/accent5_1" csCatId="accent5" phldr="1"/>
      <dgm:spPr/>
      <dgm:t>
        <a:bodyPr/>
        <a:lstStyle/>
        <a:p>
          <a:endParaRPr lang="en-US"/>
        </a:p>
      </dgm:t>
    </dgm:pt>
    <dgm:pt modelId="{6A65C824-64DC-4007-AD0E-33F07B8B52C5}">
      <dgm:prSet phldrT="[Text]" custT="1"/>
      <dgm:spPr/>
      <dgm:t>
        <a:bodyPr/>
        <a:lstStyle/>
        <a:p>
          <a:r>
            <a:rPr lang="en-US" sz="1400" b="1" dirty="0"/>
            <a:t>Deep Dive Analysis:</a:t>
          </a:r>
          <a:r>
            <a:rPr lang="en-US" sz="1400" dirty="0"/>
            <a:t> </a:t>
          </a:r>
        </a:p>
        <a:p>
          <a:r>
            <a:rPr lang="en-US" sz="1400" dirty="0"/>
            <a:t>We perform a thorough system analysis to understand the overall needs and limitations of the application.</a:t>
          </a:r>
          <a:endParaRPr lang="en-US" sz="1400" b="0" dirty="0">
            <a:solidFill>
              <a:schemeClr val="accent1">
                <a:lumMod val="50000"/>
              </a:schemeClr>
            </a:solidFill>
          </a:endParaRPr>
        </a:p>
      </dgm:t>
    </dgm:pt>
    <dgm:pt modelId="{9A21DB38-63A3-4F57-BA1F-58A2117EE93F}" type="parTrans" cxnId="{A6F6DA3D-8C18-4E2E-8170-37A4F4545473}">
      <dgm:prSet/>
      <dgm:spPr/>
      <dgm:t>
        <a:bodyPr/>
        <a:lstStyle/>
        <a:p>
          <a:endParaRPr lang="en-US"/>
        </a:p>
      </dgm:t>
    </dgm:pt>
    <dgm:pt modelId="{744F0FE5-8FFC-47BD-9B1E-AEE3D37527B3}" type="sibTrans" cxnId="{A6F6DA3D-8C18-4E2E-8170-37A4F4545473}">
      <dgm:prSet/>
      <dgm:spPr/>
      <dgm:t>
        <a:bodyPr/>
        <a:lstStyle/>
        <a:p>
          <a:endParaRPr lang="en-US"/>
        </a:p>
      </dgm:t>
    </dgm:pt>
    <dgm:pt modelId="{D502331D-B219-44CC-B1B3-4B8E8235998C}">
      <dgm:prSet custT="1"/>
      <dgm:spPr/>
      <dgm:t>
        <a:bodyPr/>
        <a:lstStyle/>
        <a:p>
          <a:r>
            <a:rPr lang="en-US" sz="1400" b="1" dirty="0"/>
            <a:t>Detailed Documentation:</a:t>
          </a:r>
          <a:r>
            <a:rPr lang="en-US" sz="1400" dirty="0"/>
            <a:t> </a:t>
          </a:r>
        </a:p>
        <a:p>
          <a:r>
            <a:rPr lang="en-US" sz="1400" dirty="0"/>
            <a:t>This analysis translates into detailed documentation outlining all functionalities and features the application will offer.</a:t>
          </a:r>
          <a:endParaRPr lang="en-US" sz="1400" b="0" dirty="0">
            <a:solidFill>
              <a:schemeClr val="accent1">
                <a:lumMod val="50000"/>
              </a:schemeClr>
            </a:solidFill>
          </a:endParaRPr>
        </a:p>
      </dgm:t>
    </dgm:pt>
    <dgm:pt modelId="{94EECD0D-8CF0-4E44-A96A-0511F3E56DA4}" type="parTrans" cxnId="{C6C77B8A-5235-46AE-B18E-ED5603CDEF12}">
      <dgm:prSet/>
      <dgm:spPr/>
      <dgm:t>
        <a:bodyPr/>
        <a:lstStyle/>
        <a:p>
          <a:endParaRPr lang="en-US"/>
        </a:p>
      </dgm:t>
    </dgm:pt>
    <dgm:pt modelId="{48125C7D-9D89-46D5-854E-CCED891152BC}" type="sibTrans" cxnId="{C6C77B8A-5235-46AE-B18E-ED5603CDEF12}">
      <dgm:prSet/>
      <dgm:spPr/>
      <dgm:t>
        <a:bodyPr/>
        <a:lstStyle/>
        <a:p>
          <a:endParaRPr lang="en-US"/>
        </a:p>
      </dgm:t>
    </dgm:pt>
    <dgm:pt modelId="{E3B6DA1B-3AC8-4EBE-9D97-939559CCCC40}">
      <dgm:prSet custT="1"/>
      <dgm:spPr/>
      <dgm:t>
        <a:bodyPr/>
        <a:lstStyle/>
        <a:p>
          <a:r>
            <a:rPr lang="en-US" sz="1400" b="1" dirty="0"/>
            <a:t>Breaking it Down:</a:t>
          </a:r>
          <a:r>
            <a:rPr lang="en-US" sz="1400" dirty="0"/>
            <a:t> </a:t>
          </a:r>
        </a:p>
        <a:p>
          <a:r>
            <a:rPr lang="en-US" sz="1400" dirty="0"/>
            <a:t>We break down the application's functionalities into smaller, manageable modules and user stories.</a:t>
          </a:r>
          <a:endParaRPr lang="en-US" sz="1400" b="0" dirty="0">
            <a:solidFill>
              <a:schemeClr val="accent1">
                <a:lumMod val="50000"/>
              </a:schemeClr>
            </a:solidFill>
          </a:endParaRPr>
        </a:p>
      </dgm:t>
    </dgm:pt>
    <dgm:pt modelId="{F10C1DE6-0DCD-4903-B384-92F95C484610}" type="parTrans" cxnId="{57CA33F4-3F7B-44C8-847C-F89E7BC848A5}">
      <dgm:prSet/>
      <dgm:spPr/>
      <dgm:t>
        <a:bodyPr/>
        <a:lstStyle/>
        <a:p>
          <a:endParaRPr lang="en-US"/>
        </a:p>
      </dgm:t>
    </dgm:pt>
    <dgm:pt modelId="{9205F9E5-C0DE-4ACF-9857-0F456229B64C}" type="sibTrans" cxnId="{57CA33F4-3F7B-44C8-847C-F89E7BC848A5}">
      <dgm:prSet/>
      <dgm:spPr/>
      <dgm:t>
        <a:bodyPr/>
        <a:lstStyle/>
        <a:p>
          <a:endParaRPr lang="en-US"/>
        </a:p>
      </dgm:t>
    </dgm:pt>
    <dgm:pt modelId="{119BC8D6-0745-487B-85DD-867263B2FD42}">
      <dgm:prSet custT="1"/>
      <dgm:spPr/>
      <dgm:t>
        <a:bodyPr/>
        <a:lstStyle/>
        <a:p>
          <a:r>
            <a:rPr lang="en-US" sz="1400" b="1" dirty="0"/>
            <a:t>Visualizing the Flow:</a:t>
          </a:r>
          <a:r>
            <a:rPr lang="en-US" sz="1400" dirty="0"/>
            <a:t> </a:t>
          </a:r>
        </a:p>
        <a:p>
          <a:r>
            <a:rPr lang="en-US" sz="1400" dirty="0"/>
            <a:t>We create input and output diagrams for each module, offering a clear picture of how data will flow throughout the system.</a:t>
          </a:r>
          <a:endParaRPr lang="en-US" sz="1400" b="0" dirty="0">
            <a:solidFill>
              <a:schemeClr val="accent1">
                <a:lumMod val="50000"/>
              </a:schemeClr>
            </a:solidFill>
          </a:endParaRPr>
        </a:p>
      </dgm:t>
    </dgm:pt>
    <dgm:pt modelId="{DBA1D655-8C5E-4B70-ACFA-837C8B6AC953}" type="parTrans" cxnId="{2FCE419C-497E-4925-9B14-B39982816BBE}">
      <dgm:prSet/>
      <dgm:spPr/>
      <dgm:t>
        <a:bodyPr/>
        <a:lstStyle/>
        <a:p>
          <a:endParaRPr lang="en-US"/>
        </a:p>
      </dgm:t>
    </dgm:pt>
    <dgm:pt modelId="{ED09F436-A8E0-4C3E-ABED-816F49FF0B7F}" type="sibTrans" cxnId="{2FCE419C-497E-4925-9B14-B39982816BBE}">
      <dgm:prSet/>
      <dgm:spPr/>
      <dgm:t>
        <a:bodyPr/>
        <a:lstStyle/>
        <a:p>
          <a:endParaRPr lang="en-US"/>
        </a:p>
      </dgm:t>
    </dgm:pt>
    <dgm:pt modelId="{13C7B50B-A28A-44D4-8399-67C918E1121A}">
      <dgm:prSet custT="1"/>
      <dgm:spPr/>
      <dgm:t>
        <a:bodyPr/>
        <a:lstStyle/>
        <a:p>
          <a:r>
            <a:rPr lang="en-US" sz="1400" b="1" dirty="0"/>
            <a:t>End-to-End Journey:</a:t>
          </a:r>
        </a:p>
        <a:p>
          <a:r>
            <a:rPr lang="en-US" sz="1400" dirty="0"/>
            <a:t> Finally, we create an end-to-end diagram that maps out the entire system architecture, providing a clear picture of how all parts work together.</a:t>
          </a:r>
          <a:endParaRPr lang="en-US" sz="1400" b="0" dirty="0">
            <a:solidFill>
              <a:schemeClr val="accent1">
                <a:lumMod val="50000"/>
              </a:schemeClr>
            </a:solidFill>
          </a:endParaRPr>
        </a:p>
      </dgm:t>
    </dgm:pt>
    <dgm:pt modelId="{C3C1E374-C0F2-4757-B35B-F34D275A014C}" type="parTrans" cxnId="{CB087CA9-627F-4022-B91A-C328B620C0B3}">
      <dgm:prSet/>
      <dgm:spPr/>
      <dgm:t>
        <a:bodyPr/>
        <a:lstStyle/>
        <a:p>
          <a:endParaRPr lang="en-US"/>
        </a:p>
      </dgm:t>
    </dgm:pt>
    <dgm:pt modelId="{3DD124F4-A52A-448B-A103-9098853E87CB}" type="sibTrans" cxnId="{CB087CA9-627F-4022-B91A-C328B620C0B3}">
      <dgm:prSet/>
      <dgm:spPr/>
      <dgm:t>
        <a:bodyPr/>
        <a:lstStyle/>
        <a:p>
          <a:endParaRPr lang="en-US"/>
        </a:p>
      </dgm:t>
    </dgm:pt>
    <dgm:pt modelId="{32DF755E-E9B9-4825-94C9-2A99DB355DBE}" type="pres">
      <dgm:prSet presAssocID="{9E2D3611-9459-4912-9F61-73EBB57C726B}" presName="diagram" presStyleCnt="0">
        <dgm:presLayoutVars>
          <dgm:dir/>
          <dgm:resizeHandles val="exact"/>
        </dgm:presLayoutVars>
      </dgm:prSet>
      <dgm:spPr/>
    </dgm:pt>
    <dgm:pt modelId="{FDC931D4-A8C9-4D18-9333-82E68CC93F98}" type="pres">
      <dgm:prSet presAssocID="{6A65C824-64DC-4007-AD0E-33F07B8B52C5}" presName="node" presStyleLbl="node1" presStyleIdx="0" presStyleCnt="5" custScaleX="156434" custLinFactNeighborX="-39507" custLinFactNeighborY="-58712">
        <dgm:presLayoutVars>
          <dgm:bulletEnabled val="1"/>
        </dgm:presLayoutVars>
      </dgm:prSet>
      <dgm:spPr/>
    </dgm:pt>
    <dgm:pt modelId="{543675BC-0B7A-4FFA-9537-F4D4EE591FEF}" type="pres">
      <dgm:prSet presAssocID="{744F0FE5-8FFC-47BD-9B1E-AEE3D37527B3}" presName="sibTrans" presStyleLbl="sibTrans2D1" presStyleIdx="0" presStyleCnt="4"/>
      <dgm:spPr/>
    </dgm:pt>
    <dgm:pt modelId="{1EFB20BD-B88F-42CC-9456-88F56BC43299}" type="pres">
      <dgm:prSet presAssocID="{744F0FE5-8FFC-47BD-9B1E-AEE3D37527B3}" presName="connectorText" presStyleLbl="sibTrans2D1" presStyleIdx="0" presStyleCnt="4"/>
      <dgm:spPr/>
    </dgm:pt>
    <dgm:pt modelId="{F097B657-4426-44C9-8DD2-493D554DDB63}" type="pres">
      <dgm:prSet presAssocID="{D502331D-B219-44CC-B1B3-4B8E8235998C}" presName="node" presStyleLbl="node1" presStyleIdx="1" presStyleCnt="5" custScaleX="195015" custLinFactNeighborX="4803" custLinFactNeighborY="-178">
        <dgm:presLayoutVars>
          <dgm:bulletEnabled val="1"/>
        </dgm:presLayoutVars>
      </dgm:prSet>
      <dgm:spPr/>
    </dgm:pt>
    <dgm:pt modelId="{B1123565-EFF5-42F2-BC04-3E7C29EE8E8E}" type="pres">
      <dgm:prSet presAssocID="{48125C7D-9D89-46D5-854E-CCED891152BC}" presName="sibTrans" presStyleLbl="sibTrans2D1" presStyleIdx="1" presStyleCnt="4"/>
      <dgm:spPr/>
    </dgm:pt>
    <dgm:pt modelId="{F17460FC-31BD-43AC-BBBF-5F13626CEC4F}" type="pres">
      <dgm:prSet presAssocID="{48125C7D-9D89-46D5-854E-CCED891152BC}" presName="connectorText" presStyleLbl="sibTrans2D1" presStyleIdx="1" presStyleCnt="4"/>
      <dgm:spPr/>
    </dgm:pt>
    <dgm:pt modelId="{1B1D3D7C-AEE4-4755-8264-A78CE108299C}" type="pres">
      <dgm:prSet presAssocID="{E3B6DA1B-3AC8-4EBE-9D97-939559CCCC40}" presName="node" presStyleLbl="node1" presStyleIdx="2" presStyleCnt="5" custScaleX="169583" custScaleY="141698" custLinFactNeighborX="-3506" custLinFactNeighborY="1294">
        <dgm:presLayoutVars>
          <dgm:bulletEnabled val="1"/>
        </dgm:presLayoutVars>
      </dgm:prSet>
      <dgm:spPr/>
    </dgm:pt>
    <dgm:pt modelId="{C5A26827-5058-4298-9FE1-818D6915EA4B}" type="pres">
      <dgm:prSet presAssocID="{9205F9E5-C0DE-4ACF-9857-0F456229B64C}" presName="sibTrans" presStyleLbl="sibTrans2D1" presStyleIdx="2" presStyleCnt="4"/>
      <dgm:spPr/>
    </dgm:pt>
    <dgm:pt modelId="{DC4958E7-C039-43CA-B45D-BB52D17A5235}" type="pres">
      <dgm:prSet presAssocID="{9205F9E5-C0DE-4ACF-9857-0F456229B64C}" presName="connectorText" presStyleLbl="sibTrans2D1" presStyleIdx="2" presStyleCnt="4"/>
      <dgm:spPr/>
    </dgm:pt>
    <dgm:pt modelId="{A82BFD83-E211-4371-9251-42D1E36B16A9}" type="pres">
      <dgm:prSet presAssocID="{119BC8D6-0745-487B-85DD-867263B2FD42}" presName="node" presStyleLbl="node1" presStyleIdx="3" presStyleCnt="5" custScaleX="176365" custScaleY="144401" custLinFactNeighborX="-17529" custLinFactNeighborY="211">
        <dgm:presLayoutVars>
          <dgm:bulletEnabled val="1"/>
        </dgm:presLayoutVars>
      </dgm:prSet>
      <dgm:spPr/>
    </dgm:pt>
    <dgm:pt modelId="{9F35846D-1168-4E89-B95F-79FBC0265F76}" type="pres">
      <dgm:prSet presAssocID="{ED09F436-A8E0-4C3E-ABED-816F49FF0B7F}" presName="sibTrans" presStyleLbl="sibTrans2D1" presStyleIdx="3" presStyleCnt="4"/>
      <dgm:spPr/>
    </dgm:pt>
    <dgm:pt modelId="{1D29BD52-5EC3-4607-800E-D7C81F34B851}" type="pres">
      <dgm:prSet presAssocID="{ED09F436-A8E0-4C3E-ABED-816F49FF0B7F}" presName="connectorText" presStyleLbl="sibTrans2D1" presStyleIdx="3" presStyleCnt="4"/>
      <dgm:spPr/>
    </dgm:pt>
    <dgm:pt modelId="{2F49DC5E-C5F8-4366-AE92-E2B3ADE7C238}" type="pres">
      <dgm:prSet presAssocID="{13C7B50B-A28A-44D4-8399-67C918E1121A}" presName="node" presStyleLbl="node1" presStyleIdx="4" presStyleCnt="5" custScaleX="185544" custLinFactNeighborX="-17900">
        <dgm:presLayoutVars>
          <dgm:bulletEnabled val="1"/>
        </dgm:presLayoutVars>
      </dgm:prSet>
      <dgm:spPr/>
    </dgm:pt>
  </dgm:ptLst>
  <dgm:cxnLst>
    <dgm:cxn modelId="{1DDCC011-8982-498A-9ED2-9BD4D7E9985B}" type="presOf" srcId="{6A65C824-64DC-4007-AD0E-33F07B8B52C5}" destId="{FDC931D4-A8C9-4D18-9333-82E68CC93F98}" srcOrd="0" destOrd="0" presId="urn:microsoft.com/office/officeart/2005/8/layout/process5"/>
    <dgm:cxn modelId="{FE7FEC18-1487-4C71-922B-C5C977B8F0D4}" type="presOf" srcId="{E3B6DA1B-3AC8-4EBE-9D97-939559CCCC40}" destId="{1B1D3D7C-AEE4-4755-8264-A78CE108299C}" srcOrd="0" destOrd="0" presId="urn:microsoft.com/office/officeart/2005/8/layout/process5"/>
    <dgm:cxn modelId="{AE88B337-ABA5-4ACC-9DC1-713B306F9593}" type="presOf" srcId="{13C7B50B-A28A-44D4-8399-67C918E1121A}" destId="{2F49DC5E-C5F8-4366-AE92-E2B3ADE7C238}" srcOrd="0" destOrd="0" presId="urn:microsoft.com/office/officeart/2005/8/layout/process5"/>
    <dgm:cxn modelId="{5F236839-9DDD-4A8C-8409-3703F58DBC7B}" type="presOf" srcId="{9205F9E5-C0DE-4ACF-9857-0F456229B64C}" destId="{C5A26827-5058-4298-9FE1-818D6915EA4B}" srcOrd="0" destOrd="0" presId="urn:microsoft.com/office/officeart/2005/8/layout/process5"/>
    <dgm:cxn modelId="{A6F6DA3D-8C18-4E2E-8170-37A4F4545473}" srcId="{9E2D3611-9459-4912-9F61-73EBB57C726B}" destId="{6A65C824-64DC-4007-AD0E-33F07B8B52C5}" srcOrd="0" destOrd="0" parTransId="{9A21DB38-63A3-4F57-BA1F-58A2117EE93F}" sibTransId="{744F0FE5-8FFC-47BD-9B1E-AEE3D37527B3}"/>
    <dgm:cxn modelId="{C907395D-23C8-4764-A309-4AB3B7D64DCD}" type="presOf" srcId="{ED09F436-A8E0-4C3E-ABED-816F49FF0B7F}" destId="{1D29BD52-5EC3-4607-800E-D7C81F34B851}" srcOrd="1" destOrd="0" presId="urn:microsoft.com/office/officeart/2005/8/layout/process5"/>
    <dgm:cxn modelId="{95B6884D-D93E-4C94-AB3C-3F6074E689CB}" type="presOf" srcId="{9205F9E5-C0DE-4ACF-9857-0F456229B64C}" destId="{DC4958E7-C039-43CA-B45D-BB52D17A5235}" srcOrd="1" destOrd="0" presId="urn:microsoft.com/office/officeart/2005/8/layout/process5"/>
    <dgm:cxn modelId="{C6C77B8A-5235-46AE-B18E-ED5603CDEF12}" srcId="{9E2D3611-9459-4912-9F61-73EBB57C726B}" destId="{D502331D-B219-44CC-B1B3-4B8E8235998C}" srcOrd="1" destOrd="0" parTransId="{94EECD0D-8CF0-4E44-A96A-0511F3E56DA4}" sibTransId="{48125C7D-9D89-46D5-854E-CCED891152BC}"/>
    <dgm:cxn modelId="{45D87396-8E7C-416F-8F67-8AEC4731407A}" type="presOf" srcId="{744F0FE5-8FFC-47BD-9B1E-AEE3D37527B3}" destId="{543675BC-0B7A-4FFA-9537-F4D4EE591FEF}" srcOrd="0" destOrd="0" presId="urn:microsoft.com/office/officeart/2005/8/layout/process5"/>
    <dgm:cxn modelId="{BE99339B-87F3-45CB-B514-0BD0CFCE4E73}" type="presOf" srcId="{48125C7D-9D89-46D5-854E-CCED891152BC}" destId="{F17460FC-31BD-43AC-BBBF-5F13626CEC4F}" srcOrd="1" destOrd="0" presId="urn:microsoft.com/office/officeart/2005/8/layout/process5"/>
    <dgm:cxn modelId="{2FCE419C-497E-4925-9B14-B39982816BBE}" srcId="{9E2D3611-9459-4912-9F61-73EBB57C726B}" destId="{119BC8D6-0745-487B-85DD-867263B2FD42}" srcOrd="3" destOrd="0" parTransId="{DBA1D655-8C5E-4B70-ACFA-837C8B6AC953}" sibTransId="{ED09F436-A8E0-4C3E-ABED-816F49FF0B7F}"/>
    <dgm:cxn modelId="{CB087CA9-627F-4022-B91A-C328B620C0B3}" srcId="{9E2D3611-9459-4912-9F61-73EBB57C726B}" destId="{13C7B50B-A28A-44D4-8399-67C918E1121A}" srcOrd="4" destOrd="0" parTransId="{C3C1E374-C0F2-4757-B35B-F34D275A014C}" sibTransId="{3DD124F4-A52A-448B-A103-9098853E87CB}"/>
    <dgm:cxn modelId="{460C9DC2-1BFC-44C3-A460-A001A78558F9}" type="presOf" srcId="{9E2D3611-9459-4912-9F61-73EBB57C726B}" destId="{32DF755E-E9B9-4825-94C9-2A99DB355DBE}" srcOrd="0" destOrd="0" presId="urn:microsoft.com/office/officeart/2005/8/layout/process5"/>
    <dgm:cxn modelId="{A3CB06CD-749B-458B-8A58-692A7CBD4E83}" type="presOf" srcId="{ED09F436-A8E0-4C3E-ABED-816F49FF0B7F}" destId="{9F35846D-1168-4E89-B95F-79FBC0265F76}" srcOrd="0" destOrd="0" presId="urn:microsoft.com/office/officeart/2005/8/layout/process5"/>
    <dgm:cxn modelId="{9D5C48DA-D446-4821-AF58-96FD1ABA5C8E}" type="presOf" srcId="{744F0FE5-8FFC-47BD-9B1E-AEE3D37527B3}" destId="{1EFB20BD-B88F-42CC-9456-88F56BC43299}" srcOrd="1" destOrd="0" presId="urn:microsoft.com/office/officeart/2005/8/layout/process5"/>
    <dgm:cxn modelId="{E937B2DA-5118-430A-83A8-C25B09741685}" type="presOf" srcId="{119BC8D6-0745-487B-85DD-867263B2FD42}" destId="{A82BFD83-E211-4371-9251-42D1E36B16A9}" srcOrd="0" destOrd="0" presId="urn:microsoft.com/office/officeart/2005/8/layout/process5"/>
    <dgm:cxn modelId="{F0AB86DD-FEF5-47B2-B7A6-E269E54FDB52}" type="presOf" srcId="{48125C7D-9D89-46D5-854E-CCED891152BC}" destId="{B1123565-EFF5-42F2-BC04-3E7C29EE8E8E}" srcOrd="0" destOrd="0" presId="urn:microsoft.com/office/officeart/2005/8/layout/process5"/>
    <dgm:cxn modelId="{9F55CBEA-723A-4635-8D5D-5BEFD34ECBC7}" type="presOf" srcId="{D502331D-B219-44CC-B1B3-4B8E8235998C}" destId="{F097B657-4426-44C9-8DD2-493D554DDB63}" srcOrd="0" destOrd="0" presId="urn:microsoft.com/office/officeart/2005/8/layout/process5"/>
    <dgm:cxn modelId="{57CA33F4-3F7B-44C8-847C-F89E7BC848A5}" srcId="{9E2D3611-9459-4912-9F61-73EBB57C726B}" destId="{E3B6DA1B-3AC8-4EBE-9D97-939559CCCC40}" srcOrd="2" destOrd="0" parTransId="{F10C1DE6-0DCD-4903-B384-92F95C484610}" sibTransId="{9205F9E5-C0DE-4ACF-9857-0F456229B64C}"/>
    <dgm:cxn modelId="{5A645B2D-5FFC-40F1-ABF4-35C44ED1D5F3}" type="presParOf" srcId="{32DF755E-E9B9-4825-94C9-2A99DB355DBE}" destId="{FDC931D4-A8C9-4D18-9333-82E68CC93F98}" srcOrd="0" destOrd="0" presId="urn:microsoft.com/office/officeart/2005/8/layout/process5"/>
    <dgm:cxn modelId="{25D77C93-B0A7-4CE6-97AB-44490CF6BE98}" type="presParOf" srcId="{32DF755E-E9B9-4825-94C9-2A99DB355DBE}" destId="{543675BC-0B7A-4FFA-9537-F4D4EE591FEF}" srcOrd="1" destOrd="0" presId="urn:microsoft.com/office/officeart/2005/8/layout/process5"/>
    <dgm:cxn modelId="{4DD490DE-8500-4D6C-B6B0-D3E70D4C89FA}" type="presParOf" srcId="{543675BC-0B7A-4FFA-9537-F4D4EE591FEF}" destId="{1EFB20BD-B88F-42CC-9456-88F56BC43299}" srcOrd="0" destOrd="0" presId="urn:microsoft.com/office/officeart/2005/8/layout/process5"/>
    <dgm:cxn modelId="{4F927AD1-B946-47B8-928D-AC43D53D78D5}" type="presParOf" srcId="{32DF755E-E9B9-4825-94C9-2A99DB355DBE}" destId="{F097B657-4426-44C9-8DD2-493D554DDB63}" srcOrd="2" destOrd="0" presId="urn:microsoft.com/office/officeart/2005/8/layout/process5"/>
    <dgm:cxn modelId="{389410A5-6EF7-4761-900F-90AB1E2176CF}" type="presParOf" srcId="{32DF755E-E9B9-4825-94C9-2A99DB355DBE}" destId="{B1123565-EFF5-42F2-BC04-3E7C29EE8E8E}" srcOrd="3" destOrd="0" presId="urn:microsoft.com/office/officeart/2005/8/layout/process5"/>
    <dgm:cxn modelId="{0BA385B7-03AA-4281-88CA-060A95345357}" type="presParOf" srcId="{B1123565-EFF5-42F2-BC04-3E7C29EE8E8E}" destId="{F17460FC-31BD-43AC-BBBF-5F13626CEC4F}" srcOrd="0" destOrd="0" presId="urn:microsoft.com/office/officeart/2005/8/layout/process5"/>
    <dgm:cxn modelId="{741DA245-9FF4-484A-A200-25C3842F1F40}" type="presParOf" srcId="{32DF755E-E9B9-4825-94C9-2A99DB355DBE}" destId="{1B1D3D7C-AEE4-4755-8264-A78CE108299C}" srcOrd="4" destOrd="0" presId="urn:microsoft.com/office/officeart/2005/8/layout/process5"/>
    <dgm:cxn modelId="{E9415CD5-E730-4F04-8747-EDA67B7515C6}" type="presParOf" srcId="{32DF755E-E9B9-4825-94C9-2A99DB355DBE}" destId="{C5A26827-5058-4298-9FE1-818D6915EA4B}" srcOrd="5" destOrd="0" presId="urn:microsoft.com/office/officeart/2005/8/layout/process5"/>
    <dgm:cxn modelId="{7B9580BE-1A16-49B5-9AF7-5B342AFC896E}" type="presParOf" srcId="{C5A26827-5058-4298-9FE1-818D6915EA4B}" destId="{DC4958E7-C039-43CA-B45D-BB52D17A5235}" srcOrd="0" destOrd="0" presId="urn:microsoft.com/office/officeart/2005/8/layout/process5"/>
    <dgm:cxn modelId="{821C1C30-1B60-46A0-A619-E1822CDDBB45}" type="presParOf" srcId="{32DF755E-E9B9-4825-94C9-2A99DB355DBE}" destId="{A82BFD83-E211-4371-9251-42D1E36B16A9}" srcOrd="6" destOrd="0" presId="urn:microsoft.com/office/officeart/2005/8/layout/process5"/>
    <dgm:cxn modelId="{B4DBE3F3-9FE4-4116-B41B-3D1EA0F40750}" type="presParOf" srcId="{32DF755E-E9B9-4825-94C9-2A99DB355DBE}" destId="{9F35846D-1168-4E89-B95F-79FBC0265F76}" srcOrd="7" destOrd="0" presId="urn:microsoft.com/office/officeart/2005/8/layout/process5"/>
    <dgm:cxn modelId="{0F6FD96F-714F-4E55-8761-E3BC4A819506}" type="presParOf" srcId="{9F35846D-1168-4E89-B95F-79FBC0265F76}" destId="{1D29BD52-5EC3-4607-800E-D7C81F34B851}" srcOrd="0" destOrd="0" presId="urn:microsoft.com/office/officeart/2005/8/layout/process5"/>
    <dgm:cxn modelId="{74F18CDB-4A0E-4C1F-9F10-E44627FBA590}" type="presParOf" srcId="{32DF755E-E9B9-4825-94C9-2A99DB355DBE}" destId="{2F49DC5E-C5F8-4366-AE92-E2B3ADE7C238}"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2D3611-9459-4912-9F61-73EBB57C726B}" type="doc">
      <dgm:prSet loTypeId="urn:microsoft.com/office/officeart/2005/8/layout/process5" loCatId="process" qsTypeId="urn:microsoft.com/office/officeart/2005/8/quickstyle/3d1" qsCatId="3D" csTypeId="urn:microsoft.com/office/officeart/2005/8/colors/accent5_1" csCatId="accent5" phldr="1"/>
      <dgm:spPr/>
      <dgm:t>
        <a:bodyPr/>
        <a:lstStyle/>
        <a:p>
          <a:endParaRPr lang="en-US"/>
        </a:p>
      </dgm:t>
    </dgm:pt>
    <dgm:pt modelId="{6A65C824-64DC-4007-AD0E-33F07B8B52C5}">
      <dgm:prSet phldrT="[Text]" custT="1"/>
      <dgm:spPr/>
      <dgm:t>
        <a:bodyPr/>
        <a:lstStyle/>
        <a:p>
          <a:r>
            <a:rPr lang="en-US" sz="1400" b="1" dirty="0"/>
            <a:t>Beyond Functionality:</a:t>
          </a:r>
          <a:r>
            <a:rPr lang="en-US" sz="1400" dirty="0"/>
            <a:t> </a:t>
          </a:r>
        </a:p>
        <a:p>
          <a:r>
            <a:rPr lang="en-US" sz="1400" dirty="0"/>
            <a:t>We focus not just on what the application does, but also on how it does it. This includes considering non-functional aspects – security, scalability, availability, and performance.</a:t>
          </a:r>
          <a:endParaRPr lang="en-US" sz="1400" b="0" dirty="0">
            <a:solidFill>
              <a:schemeClr val="accent1">
                <a:lumMod val="50000"/>
              </a:schemeClr>
            </a:solidFill>
          </a:endParaRPr>
        </a:p>
      </dgm:t>
    </dgm:pt>
    <dgm:pt modelId="{9A21DB38-63A3-4F57-BA1F-58A2117EE93F}" type="parTrans" cxnId="{A6F6DA3D-8C18-4E2E-8170-37A4F4545473}">
      <dgm:prSet/>
      <dgm:spPr/>
      <dgm:t>
        <a:bodyPr/>
        <a:lstStyle/>
        <a:p>
          <a:endParaRPr lang="en-US"/>
        </a:p>
      </dgm:t>
    </dgm:pt>
    <dgm:pt modelId="{744F0FE5-8FFC-47BD-9B1E-AEE3D37527B3}" type="sibTrans" cxnId="{A6F6DA3D-8C18-4E2E-8170-37A4F4545473}">
      <dgm:prSet/>
      <dgm:spPr/>
      <dgm:t>
        <a:bodyPr/>
        <a:lstStyle/>
        <a:p>
          <a:endParaRPr lang="en-US"/>
        </a:p>
      </dgm:t>
    </dgm:pt>
    <dgm:pt modelId="{D502331D-B219-44CC-B1B3-4B8E8235998C}">
      <dgm:prSet custT="1"/>
      <dgm:spPr/>
      <dgm:t>
        <a:bodyPr/>
        <a:lstStyle/>
        <a:p>
          <a:r>
            <a:rPr lang="en-US" sz="1400" b="1" dirty="0"/>
            <a:t>Choosing the Right Path:</a:t>
          </a:r>
          <a:r>
            <a:rPr lang="en-US" sz="1400" dirty="0"/>
            <a:t> </a:t>
          </a:r>
        </a:p>
        <a:p>
          <a:r>
            <a:rPr lang="en-US" sz="1400" dirty="0"/>
            <a:t>Based on the identified specifications, we determine the most suitable architecture for the application.</a:t>
          </a:r>
          <a:endParaRPr lang="en-US" sz="1400" b="0" dirty="0">
            <a:solidFill>
              <a:schemeClr val="accent1">
                <a:lumMod val="50000"/>
              </a:schemeClr>
            </a:solidFill>
          </a:endParaRPr>
        </a:p>
      </dgm:t>
    </dgm:pt>
    <dgm:pt modelId="{94EECD0D-8CF0-4E44-A96A-0511F3E56DA4}" type="parTrans" cxnId="{C6C77B8A-5235-46AE-B18E-ED5603CDEF12}">
      <dgm:prSet/>
      <dgm:spPr/>
      <dgm:t>
        <a:bodyPr/>
        <a:lstStyle/>
        <a:p>
          <a:endParaRPr lang="en-US"/>
        </a:p>
      </dgm:t>
    </dgm:pt>
    <dgm:pt modelId="{48125C7D-9D89-46D5-854E-CCED891152BC}" type="sibTrans" cxnId="{C6C77B8A-5235-46AE-B18E-ED5603CDEF12}">
      <dgm:prSet/>
      <dgm:spPr/>
      <dgm:t>
        <a:bodyPr/>
        <a:lstStyle/>
        <a:p>
          <a:endParaRPr lang="en-US"/>
        </a:p>
      </dgm:t>
    </dgm:pt>
    <dgm:pt modelId="{E3B6DA1B-3AC8-4EBE-9D97-939559CCCC40}">
      <dgm:prSet custT="1"/>
      <dgm:spPr/>
      <dgm:t>
        <a:bodyPr/>
        <a:lstStyle/>
        <a:p>
          <a:r>
            <a:rPr lang="en-US" sz="1400" b="1" dirty="0"/>
            <a:t>Security First:</a:t>
          </a:r>
          <a:endParaRPr lang="en-US" sz="1400" dirty="0"/>
        </a:p>
        <a:p>
          <a:r>
            <a:rPr lang="en-US" sz="1400" dirty="0"/>
            <a:t>Designing a user access management system is crucial to ensure proper control and data security.</a:t>
          </a:r>
          <a:endParaRPr lang="en-US" sz="1400" b="0" dirty="0">
            <a:solidFill>
              <a:schemeClr val="accent1">
                <a:lumMod val="50000"/>
              </a:schemeClr>
            </a:solidFill>
          </a:endParaRPr>
        </a:p>
      </dgm:t>
    </dgm:pt>
    <dgm:pt modelId="{F10C1DE6-0DCD-4903-B384-92F95C484610}" type="parTrans" cxnId="{57CA33F4-3F7B-44C8-847C-F89E7BC848A5}">
      <dgm:prSet/>
      <dgm:spPr/>
      <dgm:t>
        <a:bodyPr/>
        <a:lstStyle/>
        <a:p>
          <a:endParaRPr lang="en-US"/>
        </a:p>
      </dgm:t>
    </dgm:pt>
    <dgm:pt modelId="{9205F9E5-C0DE-4ACF-9857-0F456229B64C}" type="sibTrans" cxnId="{57CA33F4-3F7B-44C8-847C-F89E7BC848A5}">
      <dgm:prSet/>
      <dgm:spPr/>
      <dgm:t>
        <a:bodyPr/>
        <a:lstStyle/>
        <a:p>
          <a:endParaRPr lang="en-US"/>
        </a:p>
      </dgm:t>
    </dgm:pt>
    <dgm:pt modelId="{119BC8D6-0745-487B-85DD-867263B2FD42}">
      <dgm:prSet custT="1"/>
      <dgm:spPr/>
      <dgm:t>
        <a:bodyPr/>
        <a:lstStyle/>
        <a:p>
          <a:r>
            <a:rPr lang="en-US" sz="1400" b="1" dirty="0"/>
            <a:t>Connecting the Dots:</a:t>
          </a:r>
          <a:r>
            <a:rPr lang="en-US" sz="1400" dirty="0"/>
            <a:t> </a:t>
          </a:r>
        </a:p>
        <a:p>
          <a:r>
            <a:rPr lang="en-US" sz="1400" dirty="0"/>
            <a:t>We plan and design any necessary integrations with external systems or APIs to expand the application's reach.</a:t>
          </a:r>
          <a:endParaRPr lang="en-US" sz="1400" b="0" dirty="0">
            <a:solidFill>
              <a:schemeClr val="accent1">
                <a:lumMod val="50000"/>
              </a:schemeClr>
            </a:solidFill>
          </a:endParaRPr>
        </a:p>
      </dgm:t>
    </dgm:pt>
    <dgm:pt modelId="{DBA1D655-8C5E-4B70-ACFA-837C8B6AC953}" type="parTrans" cxnId="{2FCE419C-497E-4925-9B14-B39982816BBE}">
      <dgm:prSet/>
      <dgm:spPr/>
      <dgm:t>
        <a:bodyPr/>
        <a:lstStyle/>
        <a:p>
          <a:endParaRPr lang="en-US"/>
        </a:p>
      </dgm:t>
    </dgm:pt>
    <dgm:pt modelId="{ED09F436-A8E0-4C3E-ABED-816F49FF0B7F}" type="sibTrans" cxnId="{2FCE419C-497E-4925-9B14-B39982816BBE}">
      <dgm:prSet/>
      <dgm:spPr/>
      <dgm:t>
        <a:bodyPr/>
        <a:lstStyle/>
        <a:p>
          <a:endParaRPr lang="en-US"/>
        </a:p>
      </dgm:t>
    </dgm:pt>
    <dgm:pt modelId="{CEB659F0-ED80-4337-9C44-3EF43BD62B3E}" type="pres">
      <dgm:prSet presAssocID="{9E2D3611-9459-4912-9F61-73EBB57C726B}" presName="diagram" presStyleCnt="0">
        <dgm:presLayoutVars>
          <dgm:dir/>
          <dgm:resizeHandles val="exact"/>
        </dgm:presLayoutVars>
      </dgm:prSet>
      <dgm:spPr/>
    </dgm:pt>
    <dgm:pt modelId="{033B1C9A-C121-4384-B55D-FB9D0F20CF0D}" type="pres">
      <dgm:prSet presAssocID="{6A65C824-64DC-4007-AD0E-33F07B8B52C5}" presName="node" presStyleLbl="node1" presStyleIdx="0" presStyleCnt="4">
        <dgm:presLayoutVars>
          <dgm:bulletEnabled val="1"/>
        </dgm:presLayoutVars>
      </dgm:prSet>
      <dgm:spPr/>
    </dgm:pt>
    <dgm:pt modelId="{B73009B1-82E1-4026-AF78-A7357BFF9F32}" type="pres">
      <dgm:prSet presAssocID="{744F0FE5-8FFC-47BD-9B1E-AEE3D37527B3}" presName="sibTrans" presStyleLbl="sibTrans2D1" presStyleIdx="0" presStyleCnt="3"/>
      <dgm:spPr/>
    </dgm:pt>
    <dgm:pt modelId="{814C1B45-3DCC-48FF-B45E-12758711D2FF}" type="pres">
      <dgm:prSet presAssocID="{744F0FE5-8FFC-47BD-9B1E-AEE3D37527B3}" presName="connectorText" presStyleLbl="sibTrans2D1" presStyleIdx="0" presStyleCnt="3"/>
      <dgm:spPr/>
    </dgm:pt>
    <dgm:pt modelId="{8A8F0CB6-FE60-48A8-896D-78799F7F71BD}" type="pres">
      <dgm:prSet presAssocID="{D502331D-B219-44CC-B1B3-4B8E8235998C}" presName="node" presStyleLbl="node1" presStyleIdx="1" presStyleCnt="4">
        <dgm:presLayoutVars>
          <dgm:bulletEnabled val="1"/>
        </dgm:presLayoutVars>
      </dgm:prSet>
      <dgm:spPr/>
    </dgm:pt>
    <dgm:pt modelId="{25BCB412-14CB-42FE-8E87-205AB651CBE2}" type="pres">
      <dgm:prSet presAssocID="{48125C7D-9D89-46D5-854E-CCED891152BC}" presName="sibTrans" presStyleLbl="sibTrans2D1" presStyleIdx="1" presStyleCnt="3"/>
      <dgm:spPr/>
    </dgm:pt>
    <dgm:pt modelId="{CBC55840-E1C3-4877-A1F2-C878387A4A3D}" type="pres">
      <dgm:prSet presAssocID="{48125C7D-9D89-46D5-854E-CCED891152BC}" presName="connectorText" presStyleLbl="sibTrans2D1" presStyleIdx="1" presStyleCnt="3"/>
      <dgm:spPr/>
    </dgm:pt>
    <dgm:pt modelId="{C2031B8D-D662-480D-ABEA-27A38890FEED}" type="pres">
      <dgm:prSet presAssocID="{E3B6DA1B-3AC8-4EBE-9D97-939559CCCC40}" presName="node" presStyleLbl="node1" presStyleIdx="2" presStyleCnt="4">
        <dgm:presLayoutVars>
          <dgm:bulletEnabled val="1"/>
        </dgm:presLayoutVars>
      </dgm:prSet>
      <dgm:spPr/>
    </dgm:pt>
    <dgm:pt modelId="{7CA5CCCD-09C5-41DB-A271-85742550A081}" type="pres">
      <dgm:prSet presAssocID="{9205F9E5-C0DE-4ACF-9857-0F456229B64C}" presName="sibTrans" presStyleLbl="sibTrans2D1" presStyleIdx="2" presStyleCnt="3"/>
      <dgm:spPr/>
    </dgm:pt>
    <dgm:pt modelId="{D9886053-F9F6-4400-A52A-1CCF9E19B8AA}" type="pres">
      <dgm:prSet presAssocID="{9205F9E5-C0DE-4ACF-9857-0F456229B64C}" presName="connectorText" presStyleLbl="sibTrans2D1" presStyleIdx="2" presStyleCnt="3"/>
      <dgm:spPr/>
    </dgm:pt>
    <dgm:pt modelId="{BE508296-ED79-4180-818C-32C9D2644167}" type="pres">
      <dgm:prSet presAssocID="{119BC8D6-0745-487B-85DD-867263B2FD42}" presName="node" presStyleLbl="node1" presStyleIdx="3" presStyleCnt="4">
        <dgm:presLayoutVars>
          <dgm:bulletEnabled val="1"/>
        </dgm:presLayoutVars>
      </dgm:prSet>
      <dgm:spPr/>
    </dgm:pt>
  </dgm:ptLst>
  <dgm:cxnLst>
    <dgm:cxn modelId="{E53DBC1D-3FB1-413C-88D5-F957FFD9DAF0}" type="presOf" srcId="{6A65C824-64DC-4007-AD0E-33F07B8B52C5}" destId="{033B1C9A-C121-4384-B55D-FB9D0F20CF0D}" srcOrd="0" destOrd="0" presId="urn:microsoft.com/office/officeart/2005/8/layout/process5"/>
    <dgm:cxn modelId="{AB147928-5957-4C3E-9D5F-1A8A0F575B68}" type="presOf" srcId="{48125C7D-9D89-46D5-854E-CCED891152BC}" destId="{25BCB412-14CB-42FE-8E87-205AB651CBE2}" srcOrd="0" destOrd="0" presId="urn:microsoft.com/office/officeart/2005/8/layout/process5"/>
    <dgm:cxn modelId="{2A1A7C2D-716A-4016-99CC-9BAC5A86646F}" type="presOf" srcId="{744F0FE5-8FFC-47BD-9B1E-AEE3D37527B3}" destId="{814C1B45-3DCC-48FF-B45E-12758711D2FF}" srcOrd="1" destOrd="0" presId="urn:microsoft.com/office/officeart/2005/8/layout/process5"/>
    <dgm:cxn modelId="{A6F6DA3D-8C18-4E2E-8170-37A4F4545473}" srcId="{9E2D3611-9459-4912-9F61-73EBB57C726B}" destId="{6A65C824-64DC-4007-AD0E-33F07B8B52C5}" srcOrd="0" destOrd="0" parTransId="{9A21DB38-63A3-4F57-BA1F-58A2117EE93F}" sibTransId="{744F0FE5-8FFC-47BD-9B1E-AEE3D37527B3}"/>
    <dgm:cxn modelId="{2D5A003E-CC72-4237-8827-399D29D72180}" type="presOf" srcId="{D502331D-B219-44CC-B1B3-4B8E8235998C}" destId="{8A8F0CB6-FE60-48A8-896D-78799F7F71BD}" srcOrd="0" destOrd="0" presId="urn:microsoft.com/office/officeart/2005/8/layout/process5"/>
    <dgm:cxn modelId="{5A48595D-202F-470E-86BE-BC6CA23887B7}" type="presOf" srcId="{744F0FE5-8FFC-47BD-9B1E-AEE3D37527B3}" destId="{B73009B1-82E1-4026-AF78-A7357BFF9F32}" srcOrd="0" destOrd="0" presId="urn:microsoft.com/office/officeart/2005/8/layout/process5"/>
    <dgm:cxn modelId="{06E7A367-3ED4-45B5-B2A7-C31BFDAD1641}" type="presOf" srcId="{119BC8D6-0745-487B-85DD-867263B2FD42}" destId="{BE508296-ED79-4180-818C-32C9D2644167}" srcOrd="0" destOrd="0" presId="urn:microsoft.com/office/officeart/2005/8/layout/process5"/>
    <dgm:cxn modelId="{F76A2970-6799-4FCC-9928-B8D53CB1D53C}" type="presOf" srcId="{9205F9E5-C0DE-4ACF-9857-0F456229B64C}" destId="{D9886053-F9F6-4400-A52A-1CCF9E19B8AA}" srcOrd="1" destOrd="0" presId="urn:microsoft.com/office/officeart/2005/8/layout/process5"/>
    <dgm:cxn modelId="{C6C77B8A-5235-46AE-B18E-ED5603CDEF12}" srcId="{9E2D3611-9459-4912-9F61-73EBB57C726B}" destId="{D502331D-B219-44CC-B1B3-4B8E8235998C}" srcOrd="1" destOrd="0" parTransId="{94EECD0D-8CF0-4E44-A96A-0511F3E56DA4}" sibTransId="{48125C7D-9D89-46D5-854E-CCED891152BC}"/>
    <dgm:cxn modelId="{2FCE419C-497E-4925-9B14-B39982816BBE}" srcId="{9E2D3611-9459-4912-9F61-73EBB57C726B}" destId="{119BC8D6-0745-487B-85DD-867263B2FD42}" srcOrd="3" destOrd="0" parTransId="{DBA1D655-8C5E-4B70-ACFA-837C8B6AC953}" sibTransId="{ED09F436-A8E0-4C3E-ABED-816F49FF0B7F}"/>
    <dgm:cxn modelId="{793910A4-206F-4BD3-8549-F77B44342499}" type="presOf" srcId="{9205F9E5-C0DE-4ACF-9857-0F456229B64C}" destId="{7CA5CCCD-09C5-41DB-A271-85742550A081}" srcOrd="0" destOrd="0" presId="urn:microsoft.com/office/officeart/2005/8/layout/process5"/>
    <dgm:cxn modelId="{C8ED83A9-F113-4607-AE43-F8A74C8DDE7E}" type="presOf" srcId="{48125C7D-9D89-46D5-854E-CCED891152BC}" destId="{CBC55840-E1C3-4877-A1F2-C878387A4A3D}" srcOrd="1" destOrd="0" presId="urn:microsoft.com/office/officeart/2005/8/layout/process5"/>
    <dgm:cxn modelId="{0D362AAE-497A-4DED-86A5-1AAC84DDAB50}" type="presOf" srcId="{E3B6DA1B-3AC8-4EBE-9D97-939559CCCC40}" destId="{C2031B8D-D662-480D-ABEA-27A38890FEED}" srcOrd="0" destOrd="0" presId="urn:microsoft.com/office/officeart/2005/8/layout/process5"/>
    <dgm:cxn modelId="{17D250D9-C072-49BF-BA8F-8120E537892C}" type="presOf" srcId="{9E2D3611-9459-4912-9F61-73EBB57C726B}" destId="{CEB659F0-ED80-4337-9C44-3EF43BD62B3E}" srcOrd="0" destOrd="0" presId="urn:microsoft.com/office/officeart/2005/8/layout/process5"/>
    <dgm:cxn modelId="{57CA33F4-3F7B-44C8-847C-F89E7BC848A5}" srcId="{9E2D3611-9459-4912-9F61-73EBB57C726B}" destId="{E3B6DA1B-3AC8-4EBE-9D97-939559CCCC40}" srcOrd="2" destOrd="0" parTransId="{F10C1DE6-0DCD-4903-B384-92F95C484610}" sibTransId="{9205F9E5-C0DE-4ACF-9857-0F456229B64C}"/>
    <dgm:cxn modelId="{02CC46AE-0018-40BE-9D81-3CD2D1797EEE}" type="presParOf" srcId="{CEB659F0-ED80-4337-9C44-3EF43BD62B3E}" destId="{033B1C9A-C121-4384-B55D-FB9D0F20CF0D}" srcOrd="0" destOrd="0" presId="urn:microsoft.com/office/officeart/2005/8/layout/process5"/>
    <dgm:cxn modelId="{29086DEB-FDDD-4520-A1FE-27F579949249}" type="presParOf" srcId="{CEB659F0-ED80-4337-9C44-3EF43BD62B3E}" destId="{B73009B1-82E1-4026-AF78-A7357BFF9F32}" srcOrd="1" destOrd="0" presId="urn:microsoft.com/office/officeart/2005/8/layout/process5"/>
    <dgm:cxn modelId="{D6285D37-BFDA-48E9-9D17-775E174EE17D}" type="presParOf" srcId="{B73009B1-82E1-4026-AF78-A7357BFF9F32}" destId="{814C1B45-3DCC-48FF-B45E-12758711D2FF}" srcOrd="0" destOrd="0" presId="urn:microsoft.com/office/officeart/2005/8/layout/process5"/>
    <dgm:cxn modelId="{3FED9162-9AD7-4305-9750-B49FF54275E6}" type="presParOf" srcId="{CEB659F0-ED80-4337-9C44-3EF43BD62B3E}" destId="{8A8F0CB6-FE60-48A8-896D-78799F7F71BD}" srcOrd="2" destOrd="0" presId="urn:microsoft.com/office/officeart/2005/8/layout/process5"/>
    <dgm:cxn modelId="{A4C7C1A8-1FA7-4C59-A57D-9B09DA344C37}" type="presParOf" srcId="{CEB659F0-ED80-4337-9C44-3EF43BD62B3E}" destId="{25BCB412-14CB-42FE-8E87-205AB651CBE2}" srcOrd="3" destOrd="0" presId="urn:microsoft.com/office/officeart/2005/8/layout/process5"/>
    <dgm:cxn modelId="{F1F3920D-A2ED-4995-9CCD-4B2C97BE205A}" type="presParOf" srcId="{25BCB412-14CB-42FE-8E87-205AB651CBE2}" destId="{CBC55840-E1C3-4877-A1F2-C878387A4A3D}" srcOrd="0" destOrd="0" presId="urn:microsoft.com/office/officeart/2005/8/layout/process5"/>
    <dgm:cxn modelId="{36B14FA7-D0E9-4E21-B80D-500EF3E70E59}" type="presParOf" srcId="{CEB659F0-ED80-4337-9C44-3EF43BD62B3E}" destId="{C2031B8D-D662-480D-ABEA-27A38890FEED}" srcOrd="4" destOrd="0" presId="urn:microsoft.com/office/officeart/2005/8/layout/process5"/>
    <dgm:cxn modelId="{B89A2AA6-27AC-47D1-9EA4-7FFAD431E569}" type="presParOf" srcId="{CEB659F0-ED80-4337-9C44-3EF43BD62B3E}" destId="{7CA5CCCD-09C5-41DB-A271-85742550A081}" srcOrd="5" destOrd="0" presId="urn:microsoft.com/office/officeart/2005/8/layout/process5"/>
    <dgm:cxn modelId="{927C5912-DA38-48B2-AAFB-81FF30DBFF1C}" type="presParOf" srcId="{7CA5CCCD-09C5-41DB-A271-85742550A081}" destId="{D9886053-F9F6-4400-A52A-1CCF9E19B8AA}" srcOrd="0" destOrd="0" presId="urn:microsoft.com/office/officeart/2005/8/layout/process5"/>
    <dgm:cxn modelId="{BF974556-4DFD-4A42-A7AA-1A22A0753EEF}" type="presParOf" srcId="{CEB659F0-ED80-4337-9C44-3EF43BD62B3E}" destId="{BE508296-ED79-4180-818C-32C9D2644167}"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2D3611-9459-4912-9F61-73EBB57C726B}" type="doc">
      <dgm:prSet loTypeId="urn:microsoft.com/office/officeart/2005/8/layout/process5" loCatId="process" qsTypeId="urn:microsoft.com/office/officeart/2005/8/quickstyle/3d1" qsCatId="3D" csTypeId="urn:microsoft.com/office/officeart/2005/8/colors/accent5_1" csCatId="accent5" phldr="1"/>
      <dgm:spPr/>
      <dgm:t>
        <a:bodyPr/>
        <a:lstStyle/>
        <a:p>
          <a:endParaRPr lang="en-US"/>
        </a:p>
      </dgm:t>
    </dgm:pt>
    <dgm:pt modelId="{6A65C824-64DC-4007-AD0E-33F07B8B52C5}">
      <dgm:prSet phldrT="[Text]" custT="1"/>
      <dgm:spPr/>
      <dgm:t>
        <a:bodyPr/>
        <a:lstStyle/>
        <a:p>
          <a:r>
            <a:rPr lang="en-US" sz="1400" b="1" dirty="0"/>
            <a:t>Building the Blocks:</a:t>
          </a:r>
          <a:r>
            <a:rPr lang="en-US" sz="1400" dirty="0"/>
            <a:t> </a:t>
          </a:r>
        </a:p>
        <a:p>
          <a:r>
            <a:rPr lang="en-US" sz="1400" dirty="0"/>
            <a:t>The exciting part! We begin the actual coding and development of the software using appropriate tools and platforms that align with the system specifications.</a:t>
          </a:r>
          <a:endParaRPr lang="en-US" sz="1400" b="0" dirty="0">
            <a:solidFill>
              <a:schemeClr val="accent1">
                <a:lumMod val="50000"/>
              </a:schemeClr>
            </a:solidFill>
          </a:endParaRPr>
        </a:p>
      </dgm:t>
    </dgm:pt>
    <dgm:pt modelId="{9A21DB38-63A3-4F57-BA1F-58A2117EE93F}" type="parTrans" cxnId="{A6F6DA3D-8C18-4E2E-8170-37A4F4545473}">
      <dgm:prSet/>
      <dgm:spPr/>
      <dgm:t>
        <a:bodyPr/>
        <a:lstStyle/>
        <a:p>
          <a:endParaRPr lang="en-US"/>
        </a:p>
      </dgm:t>
    </dgm:pt>
    <dgm:pt modelId="{744F0FE5-8FFC-47BD-9B1E-AEE3D37527B3}" type="sibTrans" cxnId="{A6F6DA3D-8C18-4E2E-8170-37A4F4545473}">
      <dgm:prSet/>
      <dgm:spPr/>
      <dgm:t>
        <a:bodyPr/>
        <a:lstStyle/>
        <a:p>
          <a:endParaRPr lang="en-US"/>
        </a:p>
      </dgm:t>
    </dgm:pt>
    <dgm:pt modelId="{D502331D-B219-44CC-B1B3-4B8E8235998C}">
      <dgm:prSet custT="1"/>
      <dgm:spPr/>
      <dgm:t>
        <a:bodyPr/>
        <a:lstStyle/>
        <a:p>
          <a:r>
            <a:rPr lang="en-US" sz="1400" b="1" dirty="0"/>
            <a:t>Clean and Maintainable:</a:t>
          </a:r>
        </a:p>
        <a:p>
          <a:r>
            <a:rPr lang="en-US" sz="1400" dirty="0"/>
            <a:t> We ensure our code adheres to established standards and best practices, keeping it clean, well-structured, and easy to maintain in the future.</a:t>
          </a:r>
          <a:endParaRPr lang="en-US" sz="1400" b="0" dirty="0">
            <a:solidFill>
              <a:schemeClr val="accent1">
                <a:lumMod val="50000"/>
              </a:schemeClr>
            </a:solidFill>
          </a:endParaRPr>
        </a:p>
      </dgm:t>
    </dgm:pt>
    <dgm:pt modelId="{94EECD0D-8CF0-4E44-A96A-0511F3E56DA4}" type="parTrans" cxnId="{C6C77B8A-5235-46AE-B18E-ED5603CDEF12}">
      <dgm:prSet/>
      <dgm:spPr/>
      <dgm:t>
        <a:bodyPr/>
        <a:lstStyle/>
        <a:p>
          <a:endParaRPr lang="en-US"/>
        </a:p>
      </dgm:t>
    </dgm:pt>
    <dgm:pt modelId="{48125C7D-9D89-46D5-854E-CCED891152BC}" type="sibTrans" cxnId="{C6C77B8A-5235-46AE-B18E-ED5603CDEF12}">
      <dgm:prSet/>
      <dgm:spPr/>
      <dgm:t>
        <a:bodyPr/>
        <a:lstStyle/>
        <a:p>
          <a:endParaRPr lang="en-US"/>
        </a:p>
      </dgm:t>
    </dgm:pt>
    <dgm:pt modelId="{E3B6DA1B-3AC8-4EBE-9D97-939559CCCC40}">
      <dgm:prSet custT="1"/>
      <dgm:spPr/>
      <dgm:t>
        <a:bodyPr/>
        <a:lstStyle/>
        <a:p>
          <a:r>
            <a:rPr lang="en-US" sz="1400" b="1" dirty="0"/>
            <a:t>Communication is Key:</a:t>
          </a:r>
          <a:r>
            <a:rPr lang="en-US" sz="1400" dirty="0"/>
            <a:t> </a:t>
          </a:r>
        </a:p>
        <a:p>
          <a:r>
            <a:rPr lang="en-US" sz="1400" dirty="0"/>
            <a:t>Continuous collaboration between the technical and business teams is essential throughout the development process to ensure alignment and avoid delays.</a:t>
          </a:r>
          <a:endParaRPr lang="en-US" sz="1400" b="0" dirty="0">
            <a:solidFill>
              <a:schemeClr val="accent1">
                <a:lumMod val="50000"/>
              </a:schemeClr>
            </a:solidFill>
          </a:endParaRPr>
        </a:p>
      </dgm:t>
    </dgm:pt>
    <dgm:pt modelId="{F10C1DE6-0DCD-4903-B384-92F95C484610}" type="parTrans" cxnId="{57CA33F4-3F7B-44C8-847C-F89E7BC848A5}">
      <dgm:prSet/>
      <dgm:spPr/>
      <dgm:t>
        <a:bodyPr/>
        <a:lstStyle/>
        <a:p>
          <a:endParaRPr lang="en-US"/>
        </a:p>
      </dgm:t>
    </dgm:pt>
    <dgm:pt modelId="{9205F9E5-C0DE-4ACF-9857-0F456229B64C}" type="sibTrans" cxnId="{57CA33F4-3F7B-44C8-847C-F89E7BC848A5}">
      <dgm:prSet/>
      <dgm:spPr/>
      <dgm:t>
        <a:bodyPr/>
        <a:lstStyle/>
        <a:p>
          <a:endParaRPr lang="en-US"/>
        </a:p>
      </dgm:t>
    </dgm:pt>
    <dgm:pt modelId="{E17694A1-34B9-4208-B5D8-BA0921F61203}" type="pres">
      <dgm:prSet presAssocID="{9E2D3611-9459-4912-9F61-73EBB57C726B}" presName="diagram" presStyleCnt="0">
        <dgm:presLayoutVars>
          <dgm:dir/>
          <dgm:resizeHandles val="exact"/>
        </dgm:presLayoutVars>
      </dgm:prSet>
      <dgm:spPr/>
    </dgm:pt>
    <dgm:pt modelId="{49271D09-8955-4219-974E-0BB85401D308}" type="pres">
      <dgm:prSet presAssocID="{6A65C824-64DC-4007-AD0E-33F07B8B52C5}" presName="node" presStyleLbl="node1" presStyleIdx="0" presStyleCnt="3">
        <dgm:presLayoutVars>
          <dgm:bulletEnabled val="1"/>
        </dgm:presLayoutVars>
      </dgm:prSet>
      <dgm:spPr/>
    </dgm:pt>
    <dgm:pt modelId="{56599777-464A-45EE-BA01-F7F152DE29CC}" type="pres">
      <dgm:prSet presAssocID="{744F0FE5-8FFC-47BD-9B1E-AEE3D37527B3}" presName="sibTrans" presStyleLbl="sibTrans2D1" presStyleIdx="0" presStyleCnt="2"/>
      <dgm:spPr/>
    </dgm:pt>
    <dgm:pt modelId="{2D1F0C57-0E78-4CD4-B9DE-1D173BB04FD5}" type="pres">
      <dgm:prSet presAssocID="{744F0FE5-8FFC-47BD-9B1E-AEE3D37527B3}" presName="connectorText" presStyleLbl="sibTrans2D1" presStyleIdx="0" presStyleCnt="2"/>
      <dgm:spPr/>
    </dgm:pt>
    <dgm:pt modelId="{B67E0863-9125-4CA0-8EE0-F132FC565912}" type="pres">
      <dgm:prSet presAssocID="{D502331D-B219-44CC-B1B3-4B8E8235998C}" presName="node" presStyleLbl="node1" presStyleIdx="1" presStyleCnt="3">
        <dgm:presLayoutVars>
          <dgm:bulletEnabled val="1"/>
        </dgm:presLayoutVars>
      </dgm:prSet>
      <dgm:spPr/>
    </dgm:pt>
    <dgm:pt modelId="{24A2744C-B43E-4875-B807-2F4110317568}" type="pres">
      <dgm:prSet presAssocID="{48125C7D-9D89-46D5-854E-CCED891152BC}" presName="sibTrans" presStyleLbl="sibTrans2D1" presStyleIdx="1" presStyleCnt="2"/>
      <dgm:spPr/>
    </dgm:pt>
    <dgm:pt modelId="{204E099A-7661-4465-BBCE-948F20F2E559}" type="pres">
      <dgm:prSet presAssocID="{48125C7D-9D89-46D5-854E-CCED891152BC}" presName="connectorText" presStyleLbl="sibTrans2D1" presStyleIdx="1" presStyleCnt="2"/>
      <dgm:spPr/>
    </dgm:pt>
    <dgm:pt modelId="{0F0D199B-57F2-4F5D-9560-6904E9038B7F}" type="pres">
      <dgm:prSet presAssocID="{E3B6DA1B-3AC8-4EBE-9D97-939559CCCC40}" presName="node" presStyleLbl="node1" presStyleIdx="2" presStyleCnt="3">
        <dgm:presLayoutVars>
          <dgm:bulletEnabled val="1"/>
        </dgm:presLayoutVars>
      </dgm:prSet>
      <dgm:spPr/>
    </dgm:pt>
  </dgm:ptLst>
  <dgm:cxnLst>
    <dgm:cxn modelId="{C4EFA209-7F03-48E0-824A-7C4142C9DB43}" type="presOf" srcId="{D502331D-B219-44CC-B1B3-4B8E8235998C}" destId="{B67E0863-9125-4CA0-8EE0-F132FC565912}" srcOrd="0" destOrd="0" presId="urn:microsoft.com/office/officeart/2005/8/layout/process5"/>
    <dgm:cxn modelId="{A7C48A0D-7786-47B4-A710-427DDDC49DEB}" type="presOf" srcId="{9E2D3611-9459-4912-9F61-73EBB57C726B}" destId="{E17694A1-34B9-4208-B5D8-BA0921F61203}" srcOrd="0" destOrd="0" presId="urn:microsoft.com/office/officeart/2005/8/layout/process5"/>
    <dgm:cxn modelId="{72878A39-77E6-41B1-A347-C25CADD50200}" type="presOf" srcId="{48125C7D-9D89-46D5-854E-CCED891152BC}" destId="{204E099A-7661-4465-BBCE-948F20F2E559}" srcOrd="1" destOrd="0" presId="urn:microsoft.com/office/officeart/2005/8/layout/process5"/>
    <dgm:cxn modelId="{A6F6DA3D-8C18-4E2E-8170-37A4F4545473}" srcId="{9E2D3611-9459-4912-9F61-73EBB57C726B}" destId="{6A65C824-64DC-4007-AD0E-33F07B8B52C5}" srcOrd="0" destOrd="0" parTransId="{9A21DB38-63A3-4F57-BA1F-58A2117EE93F}" sibTransId="{744F0FE5-8FFC-47BD-9B1E-AEE3D37527B3}"/>
    <dgm:cxn modelId="{EEA5B450-56BC-40A7-9790-A7E30C434362}" type="presOf" srcId="{744F0FE5-8FFC-47BD-9B1E-AEE3D37527B3}" destId="{56599777-464A-45EE-BA01-F7F152DE29CC}" srcOrd="0" destOrd="0" presId="urn:microsoft.com/office/officeart/2005/8/layout/process5"/>
    <dgm:cxn modelId="{16C97585-6543-43EC-B696-196047D98A0E}" type="presOf" srcId="{744F0FE5-8FFC-47BD-9B1E-AEE3D37527B3}" destId="{2D1F0C57-0E78-4CD4-B9DE-1D173BB04FD5}" srcOrd="1" destOrd="0" presId="urn:microsoft.com/office/officeart/2005/8/layout/process5"/>
    <dgm:cxn modelId="{C6C77B8A-5235-46AE-B18E-ED5603CDEF12}" srcId="{9E2D3611-9459-4912-9F61-73EBB57C726B}" destId="{D502331D-B219-44CC-B1B3-4B8E8235998C}" srcOrd="1" destOrd="0" parTransId="{94EECD0D-8CF0-4E44-A96A-0511F3E56DA4}" sibTransId="{48125C7D-9D89-46D5-854E-CCED891152BC}"/>
    <dgm:cxn modelId="{4B22D8D5-D83B-4B90-8F75-95A83344083B}" type="presOf" srcId="{48125C7D-9D89-46D5-854E-CCED891152BC}" destId="{24A2744C-B43E-4875-B807-2F4110317568}" srcOrd="0" destOrd="0" presId="urn:microsoft.com/office/officeart/2005/8/layout/process5"/>
    <dgm:cxn modelId="{A76E07EC-8283-44E1-92D2-52728B475A31}" type="presOf" srcId="{6A65C824-64DC-4007-AD0E-33F07B8B52C5}" destId="{49271D09-8955-4219-974E-0BB85401D308}" srcOrd="0" destOrd="0" presId="urn:microsoft.com/office/officeart/2005/8/layout/process5"/>
    <dgm:cxn modelId="{5A9F32EC-41A1-4B2A-B812-49F877C0DAB4}" type="presOf" srcId="{E3B6DA1B-3AC8-4EBE-9D97-939559CCCC40}" destId="{0F0D199B-57F2-4F5D-9560-6904E9038B7F}" srcOrd="0" destOrd="0" presId="urn:microsoft.com/office/officeart/2005/8/layout/process5"/>
    <dgm:cxn modelId="{57CA33F4-3F7B-44C8-847C-F89E7BC848A5}" srcId="{9E2D3611-9459-4912-9F61-73EBB57C726B}" destId="{E3B6DA1B-3AC8-4EBE-9D97-939559CCCC40}" srcOrd="2" destOrd="0" parTransId="{F10C1DE6-0DCD-4903-B384-92F95C484610}" sibTransId="{9205F9E5-C0DE-4ACF-9857-0F456229B64C}"/>
    <dgm:cxn modelId="{F4ED652D-F4C6-418C-8A36-4498B1F3A8A9}" type="presParOf" srcId="{E17694A1-34B9-4208-B5D8-BA0921F61203}" destId="{49271D09-8955-4219-974E-0BB85401D308}" srcOrd="0" destOrd="0" presId="urn:microsoft.com/office/officeart/2005/8/layout/process5"/>
    <dgm:cxn modelId="{76393161-2E3C-410E-981C-5F327F630BE6}" type="presParOf" srcId="{E17694A1-34B9-4208-B5D8-BA0921F61203}" destId="{56599777-464A-45EE-BA01-F7F152DE29CC}" srcOrd="1" destOrd="0" presId="urn:microsoft.com/office/officeart/2005/8/layout/process5"/>
    <dgm:cxn modelId="{9D17F310-5171-4EFB-B6BF-6AAB1FC62403}" type="presParOf" srcId="{56599777-464A-45EE-BA01-F7F152DE29CC}" destId="{2D1F0C57-0E78-4CD4-B9DE-1D173BB04FD5}" srcOrd="0" destOrd="0" presId="urn:microsoft.com/office/officeart/2005/8/layout/process5"/>
    <dgm:cxn modelId="{89B6F1DE-C27E-4AC7-B1AF-D12C42273892}" type="presParOf" srcId="{E17694A1-34B9-4208-B5D8-BA0921F61203}" destId="{B67E0863-9125-4CA0-8EE0-F132FC565912}" srcOrd="2" destOrd="0" presId="urn:microsoft.com/office/officeart/2005/8/layout/process5"/>
    <dgm:cxn modelId="{756D83E8-3ACC-4E8A-8942-414DC19B9A39}" type="presParOf" srcId="{E17694A1-34B9-4208-B5D8-BA0921F61203}" destId="{24A2744C-B43E-4875-B807-2F4110317568}" srcOrd="3" destOrd="0" presId="urn:microsoft.com/office/officeart/2005/8/layout/process5"/>
    <dgm:cxn modelId="{F16A3D3C-3591-4376-992B-F3843D46C6A9}" type="presParOf" srcId="{24A2744C-B43E-4875-B807-2F4110317568}" destId="{204E099A-7661-4465-BBCE-948F20F2E559}" srcOrd="0" destOrd="0" presId="urn:microsoft.com/office/officeart/2005/8/layout/process5"/>
    <dgm:cxn modelId="{F5A3D0B1-2F62-47A5-B591-035827FBCEFB}" type="presParOf" srcId="{E17694A1-34B9-4208-B5D8-BA0921F61203}" destId="{0F0D199B-57F2-4F5D-9560-6904E9038B7F}"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2D3611-9459-4912-9F61-73EBB57C726B}" type="doc">
      <dgm:prSet loTypeId="urn:microsoft.com/office/officeart/2005/8/layout/process5" loCatId="process" qsTypeId="urn:microsoft.com/office/officeart/2005/8/quickstyle/3d1" qsCatId="3D" csTypeId="urn:microsoft.com/office/officeart/2005/8/colors/accent5_1" csCatId="accent5" phldr="1"/>
      <dgm:spPr/>
      <dgm:t>
        <a:bodyPr/>
        <a:lstStyle/>
        <a:p>
          <a:endParaRPr lang="en-US"/>
        </a:p>
      </dgm:t>
    </dgm:pt>
    <dgm:pt modelId="{6A65C824-64DC-4007-AD0E-33F07B8B52C5}">
      <dgm:prSet phldrT="[Text]" custT="1"/>
      <dgm:spPr/>
      <dgm:t>
        <a:bodyPr/>
        <a:lstStyle/>
        <a:p>
          <a:r>
            <a:rPr lang="en-US" sz="1600" b="1" dirty="0"/>
            <a:t>Testing from the Start:</a:t>
          </a:r>
          <a:r>
            <a:rPr lang="en-US" sz="1600" dirty="0"/>
            <a:t> </a:t>
          </a:r>
        </a:p>
        <a:p>
          <a:r>
            <a:rPr lang="en-US" sz="1600" dirty="0"/>
            <a:t>The testing process starts early, with test cases designed right from the requirements gathering phase.</a:t>
          </a:r>
          <a:endParaRPr lang="en-US" sz="1600" b="0" dirty="0">
            <a:solidFill>
              <a:schemeClr val="accent1">
                <a:lumMod val="50000"/>
              </a:schemeClr>
            </a:solidFill>
          </a:endParaRPr>
        </a:p>
      </dgm:t>
    </dgm:pt>
    <dgm:pt modelId="{9A21DB38-63A3-4F57-BA1F-58A2117EE93F}" type="parTrans" cxnId="{A6F6DA3D-8C18-4E2E-8170-37A4F4545473}">
      <dgm:prSet/>
      <dgm:spPr/>
      <dgm:t>
        <a:bodyPr/>
        <a:lstStyle/>
        <a:p>
          <a:endParaRPr lang="en-US"/>
        </a:p>
      </dgm:t>
    </dgm:pt>
    <dgm:pt modelId="{744F0FE5-8FFC-47BD-9B1E-AEE3D37527B3}" type="sibTrans" cxnId="{A6F6DA3D-8C18-4E2E-8170-37A4F4545473}">
      <dgm:prSet/>
      <dgm:spPr/>
      <dgm:t>
        <a:bodyPr/>
        <a:lstStyle/>
        <a:p>
          <a:endParaRPr lang="en-US"/>
        </a:p>
      </dgm:t>
    </dgm:pt>
    <dgm:pt modelId="{D502331D-B219-44CC-B1B3-4B8E8235998C}">
      <dgm:prSet custT="1"/>
      <dgm:spPr/>
      <dgm:t>
        <a:bodyPr/>
        <a:lstStyle/>
        <a:p>
          <a:r>
            <a:rPr lang="en-US" sz="1600" b="1" dirty="0"/>
            <a:t>Collaboration for Success:</a:t>
          </a:r>
          <a:r>
            <a:rPr lang="en-US" sz="1600" dirty="0"/>
            <a:t> </a:t>
          </a:r>
        </a:p>
        <a:p>
          <a:r>
            <a:rPr lang="en-US" sz="1600" dirty="0"/>
            <a:t>We work hand-in-hand with the development team to identify and fix any software bugs before they reach users.</a:t>
          </a:r>
          <a:endParaRPr lang="en-US" sz="1600" b="0" dirty="0">
            <a:solidFill>
              <a:schemeClr val="accent1">
                <a:lumMod val="50000"/>
              </a:schemeClr>
            </a:solidFill>
          </a:endParaRPr>
        </a:p>
      </dgm:t>
    </dgm:pt>
    <dgm:pt modelId="{94EECD0D-8CF0-4E44-A96A-0511F3E56DA4}" type="parTrans" cxnId="{C6C77B8A-5235-46AE-B18E-ED5603CDEF12}">
      <dgm:prSet/>
      <dgm:spPr/>
      <dgm:t>
        <a:bodyPr/>
        <a:lstStyle/>
        <a:p>
          <a:endParaRPr lang="en-US"/>
        </a:p>
      </dgm:t>
    </dgm:pt>
    <dgm:pt modelId="{48125C7D-9D89-46D5-854E-CCED891152BC}" type="sibTrans" cxnId="{C6C77B8A-5235-46AE-B18E-ED5603CDEF12}">
      <dgm:prSet/>
      <dgm:spPr/>
      <dgm:t>
        <a:bodyPr/>
        <a:lstStyle/>
        <a:p>
          <a:endParaRPr lang="en-US"/>
        </a:p>
      </dgm:t>
    </dgm:pt>
    <dgm:pt modelId="{E3B6DA1B-3AC8-4EBE-9D97-939559CCCC40}">
      <dgm:prSet custT="1"/>
      <dgm:spPr/>
      <dgm:t>
        <a:bodyPr/>
        <a:lstStyle/>
        <a:p>
          <a:r>
            <a:rPr lang="en-US" sz="1600" b="1" dirty="0"/>
            <a:t>Testing the Waters:</a:t>
          </a:r>
          <a:r>
            <a:rPr lang="en-US" sz="1600" dirty="0"/>
            <a:t> </a:t>
          </a:r>
        </a:p>
        <a:p>
          <a:r>
            <a:rPr lang="en-US" sz="1600" dirty="0"/>
            <a:t>An extensive testing plan is developed to cover all aspects, including functional, integration, stress, and performance testing.</a:t>
          </a:r>
          <a:endParaRPr lang="en-US" sz="1600" b="0" dirty="0">
            <a:solidFill>
              <a:schemeClr val="accent1">
                <a:lumMod val="50000"/>
              </a:schemeClr>
            </a:solidFill>
          </a:endParaRPr>
        </a:p>
      </dgm:t>
    </dgm:pt>
    <dgm:pt modelId="{F10C1DE6-0DCD-4903-B384-92F95C484610}" type="parTrans" cxnId="{57CA33F4-3F7B-44C8-847C-F89E7BC848A5}">
      <dgm:prSet/>
      <dgm:spPr/>
      <dgm:t>
        <a:bodyPr/>
        <a:lstStyle/>
        <a:p>
          <a:endParaRPr lang="en-US"/>
        </a:p>
      </dgm:t>
    </dgm:pt>
    <dgm:pt modelId="{9205F9E5-C0DE-4ACF-9857-0F456229B64C}" type="sibTrans" cxnId="{57CA33F4-3F7B-44C8-847C-F89E7BC848A5}">
      <dgm:prSet/>
      <dgm:spPr/>
      <dgm:t>
        <a:bodyPr/>
        <a:lstStyle/>
        <a:p>
          <a:endParaRPr lang="en-US"/>
        </a:p>
      </dgm:t>
    </dgm:pt>
    <dgm:pt modelId="{119BC8D6-0745-487B-85DD-867263B2FD42}">
      <dgm:prSet custT="1"/>
      <dgm:spPr/>
      <dgm:t>
        <a:bodyPr/>
        <a:lstStyle/>
        <a:p>
          <a:r>
            <a:rPr lang="en-US" sz="1600" b="1" dirty="0"/>
            <a:t>Final Quality Check:</a:t>
          </a:r>
        </a:p>
        <a:p>
          <a:r>
            <a:rPr lang="en-US" sz="1600" dirty="0"/>
            <a:t> A rigorous final quality assurance step examines the application's overall functionality, dependability, and efficiency before release.</a:t>
          </a:r>
          <a:endParaRPr lang="en-US" sz="1600" b="0" dirty="0">
            <a:solidFill>
              <a:schemeClr val="accent1">
                <a:lumMod val="50000"/>
              </a:schemeClr>
            </a:solidFill>
          </a:endParaRPr>
        </a:p>
      </dgm:t>
    </dgm:pt>
    <dgm:pt modelId="{DBA1D655-8C5E-4B70-ACFA-837C8B6AC953}" type="parTrans" cxnId="{2FCE419C-497E-4925-9B14-B39982816BBE}">
      <dgm:prSet/>
      <dgm:spPr/>
      <dgm:t>
        <a:bodyPr/>
        <a:lstStyle/>
        <a:p>
          <a:endParaRPr lang="en-US"/>
        </a:p>
      </dgm:t>
    </dgm:pt>
    <dgm:pt modelId="{ED09F436-A8E0-4C3E-ABED-816F49FF0B7F}" type="sibTrans" cxnId="{2FCE419C-497E-4925-9B14-B39982816BBE}">
      <dgm:prSet/>
      <dgm:spPr/>
      <dgm:t>
        <a:bodyPr/>
        <a:lstStyle/>
        <a:p>
          <a:endParaRPr lang="en-US"/>
        </a:p>
      </dgm:t>
    </dgm:pt>
    <dgm:pt modelId="{C76C4ECD-0B93-4F6A-B32D-81C2A11969F2}" type="pres">
      <dgm:prSet presAssocID="{9E2D3611-9459-4912-9F61-73EBB57C726B}" presName="diagram" presStyleCnt="0">
        <dgm:presLayoutVars>
          <dgm:dir/>
          <dgm:resizeHandles val="exact"/>
        </dgm:presLayoutVars>
      </dgm:prSet>
      <dgm:spPr/>
    </dgm:pt>
    <dgm:pt modelId="{C800C7A0-9B9F-4221-A418-B7A88FD0235E}" type="pres">
      <dgm:prSet presAssocID="{6A65C824-64DC-4007-AD0E-33F07B8B52C5}" presName="node" presStyleLbl="node1" presStyleIdx="0" presStyleCnt="4">
        <dgm:presLayoutVars>
          <dgm:bulletEnabled val="1"/>
        </dgm:presLayoutVars>
      </dgm:prSet>
      <dgm:spPr/>
    </dgm:pt>
    <dgm:pt modelId="{4DC58061-F0AB-4E30-B008-22CAABC529E9}" type="pres">
      <dgm:prSet presAssocID="{744F0FE5-8FFC-47BD-9B1E-AEE3D37527B3}" presName="sibTrans" presStyleLbl="sibTrans2D1" presStyleIdx="0" presStyleCnt="3"/>
      <dgm:spPr/>
    </dgm:pt>
    <dgm:pt modelId="{0F1B16ED-0F24-45F8-AFC1-E082E6C6D36D}" type="pres">
      <dgm:prSet presAssocID="{744F0FE5-8FFC-47BD-9B1E-AEE3D37527B3}" presName="connectorText" presStyleLbl="sibTrans2D1" presStyleIdx="0" presStyleCnt="3"/>
      <dgm:spPr/>
    </dgm:pt>
    <dgm:pt modelId="{4035BC9C-60DC-40CF-B625-7BA66E6E36C7}" type="pres">
      <dgm:prSet presAssocID="{D502331D-B219-44CC-B1B3-4B8E8235998C}" presName="node" presStyleLbl="node1" presStyleIdx="1" presStyleCnt="4">
        <dgm:presLayoutVars>
          <dgm:bulletEnabled val="1"/>
        </dgm:presLayoutVars>
      </dgm:prSet>
      <dgm:spPr/>
    </dgm:pt>
    <dgm:pt modelId="{600FE391-0736-443D-B0E8-807E46BDDE60}" type="pres">
      <dgm:prSet presAssocID="{48125C7D-9D89-46D5-854E-CCED891152BC}" presName="sibTrans" presStyleLbl="sibTrans2D1" presStyleIdx="1" presStyleCnt="3"/>
      <dgm:spPr/>
    </dgm:pt>
    <dgm:pt modelId="{9E649A2F-0F4D-49C7-8C8B-357BCA9C375B}" type="pres">
      <dgm:prSet presAssocID="{48125C7D-9D89-46D5-854E-CCED891152BC}" presName="connectorText" presStyleLbl="sibTrans2D1" presStyleIdx="1" presStyleCnt="3"/>
      <dgm:spPr/>
    </dgm:pt>
    <dgm:pt modelId="{841CE8B0-FC27-40A0-B6CC-A7588A3F5D5A}" type="pres">
      <dgm:prSet presAssocID="{E3B6DA1B-3AC8-4EBE-9D97-939559CCCC40}" presName="node" presStyleLbl="node1" presStyleIdx="2" presStyleCnt="4">
        <dgm:presLayoutVars>
          <dgm:bulletEnabled val="1"/>
        </dgm:presLayoutVars>
      </dgm:prSet>
      <dgm:spPr/>
    </dgm:pt>
    <dgm:pt modelId="{FB0EC7EE-5382-4EE1-AF1D-49A271FB3A2B}" type="pres">
      <dgm:prSet presAssocID="{9205F9E5-C0DE-4ACF-9857-0F456229B64C}" presName="sibTrans" presStyleLbl="sibTrans2D1" presStyleIdx="2" presStyleCnt="3"/>
      <dgm:spPr/>
    </dgm:pt>
    <dgm:pt modelId="{B0FDC6E8-9C1D-43B7-8DFE-B169E963A754}" type="pres">
      <dgm:prSet presAssocID="{9205F9E5-C0DE-4ACF-9857-0F456229B64C}" presName="connectorText" presStyleLbl="sibTrans2D1" presStyleIdx="2" presStyleCnt="3"/>
      <dgm:spPr/>
    </dgm:pt>
    <dgm:pt modelId="{010EC905-0E10-4EC7-8218-97A2CEFF21A4}" type="pres">
      <dgm:prSet presAssocID="{119BC8D6-0745-487B-85DD-867263B2FD42}" presName="node" presStyleLbl="node1" presStyleIdx="3" presStyleCnt="4">
        <dgm:presLayoutVars>
          <dgm:bulletEnabled val="1"/>
        </dgm:presLayoutVars>
      </dgm:prSet>
      <dgm:spPr/>
    </dgm:pt>
  </dgm:ptLst>
  <dgm:cxnLst>
    <dgm:cxn modelId="{1FC89D01-3D9F-4B4C-87CC-C78D497016E4}" type="presOf" srcId="{48125C7D-9D89-46D5-854E-CCED891152BC}" destId="{9E649A2F-0F4D-49C7-8C8B-357BCA9C375B}" srcOrd="1" destOrd="0" presId="urn:microsoft.com/office/officeart/2005/8/layout/process5"/>
    <dgm:cxn modelId="{D931F52B-6F4D-4596-B8AD-BAB35BA86A4E}" type="presOf" srcId="{D502331D-B219-44CC-B1B3-4B8E8235998C}" destId="{4035BC9C-60DC-40CF-B625-7BA66E6E36C7}" srcOrd="0" destOrd="0" presId="urn:microsoft.com/office/officeart/2005/8/layout/process5"/>
    <dgm:cxn modelId="{6050A030-0F78-4C6A-9F0E-99A6202EB326}" type="presOf" srcId="{48125C7D-9D89-46D5-854E-CCED891152BC}" destId="{600FE391-0736-443D-B0E8-807E46BDDE60}" srcOrd="0" destOrd="0" presId="urn:microsoft.com/office/officeart/2005/8/layout/process5"/>
    <dgm:cxn modelId="{E3F36E3A-5827-4A19-A6AD-F0F818869289}" type="presOf" srcId="{119BC8D6-0745-487B-85DD-867263B2FD42}" destId="{010EC905-0E10-4EC7-8218-97A2CEFF21A4}" srcOrd="0" destOrd="0" presId="urn:microsoft.com/office/officeart/2005/8/layout/process5"/>
    <dgm:cxn modelId="{A6F6DA3D-8C18-4E2E-8170-37A4F4545473}" srcId="{9E2D3611-9459-4912-9F61-73EBB57C726B}" destId="{6A65C824-64DC-4007-AD0E-33F07B8B52C5}" srcOrd="0" destOrd="0" parTransId="{9A21DB38-63A3-4F57-BA1F-58A2117EE93F}" sibTransId="{744F0FE5-8FFC-47BD-9B1E-AEE3D37527B3}"/>
    <dgm:cxn modelId="{A728C16C-3CCE-4B65-9351-EC9B7FC6C7E3}" type="presOf" srcId="{9205F9E5-C0DE-4ACF-9857-0F456229B64C}" destId="{B0FDC6E8-9C1D-43B7-8DFE-B169E963A754}" srcOrd="1" destOrd="0" presId="urn:microsoft.com/office/officeart/2005/8/layout/process5"/>
    <dgm:cxn modelId="{D4FA3E4D-3544-417F-A5D7-4B520CF20642}" type="presOf" srcId="{E3B6DA1B-3AC8-4EBE-9D97-939559CCCC40}" destId="{841CE8B0-FC27-40A0-B6CC-A7588A3F5D5A}" srcOrd="0" destOrd="0" presId="urn:microsoft.com/office/officeart/2005/8/layout/process5"/>
    <dgm:cxn modelId="{C6C77B8A-5235-46AE-B18E-ED5603CDEF12}" srcId="{9E2D3611-9459-4912-9F61-73EBB57C726B}" destId="{D502331D-B219-44CC-B1B3-4B8E8235998C}" srcOrd="1" destOrd="0" parTransId="{94EECD0D-8CF0-4E44-A96A-0511F3E56DA4}" sibTransId="{48125C7D-9D89-46D5-854E-CCED891152BC}"/>
    <dgm:cxn modelId="{60075E8B-70E1-42C6-80A4-4FFD06DDFAF0}" type="presOf" srcId="{744F0FE5-8FFC-47BD-9B1E-AEE3D37527B3}" destId="{0F1B16ED-0F24-45F8-AFC1-E082E6C6D36D}" srcOrd="1" destOrd="0" presId="urn:microsoft.com/office/officeart/2005/8/layout/process5"/>
    <dgm:cxn modelId="{B12D1D95-4CDC-4DB1-B296-62F515121BAD}" type="presOf" srcId="{9E2D3611-9459-4912-9F61-73EBB57C726B}" destId="{C76C4ECD-0B93-4F6A-B32D-81C2A11969F2}" srcOrd="0" destOrd="0" presId="urn:microsoft.com/office/officeart/2005/8/layout/process5"/>
    <dgm:cxn modelId="{2FCE419C-497E-4925-9B14-B39982816BBE}" srcId="{9E2D3611-9459-4912-9F61-73EBB57C726B}" destId="{119BC8D6-0745-487B-85DD-867263B2FD42}" srcOrd="3" destOrd="0" parTransId="{DBA1D655-8C5E-4B70-ACFA-837C8B6AC953}" sibTransId="{ED09F436-A8E0-4C3E-ABED-816F49FF0B7F}"/>
    <dgm:cxn modelId="{07F0C5A2-EF5B-43EC-847E-517C27663E3C}" type="presOf" srcId="{9205F9E5-C0DE-4ACF-9857-0F456229B64C}" destId="{FB0EC7EE-5382-4EE1-AF1D-49A271FB3A2B}" srcOrd="0" destOrd="0" presId="urn:microsoft.com/office/officeart/2005/8/layout/process5"/>
    <dgm:cxn modelId="{D9BA3BBA-3E04-4954-9E61-50BDDC2CF013}" type="presOf" srcId="{744F0FE5-8FFC-47BD-9B1E-AEE3D37527B3}" destId="{4DC58061-F0AB-4E30-B008-22CAABC529E9}" srcOrd="0" destOrd="0" presId="urn:microsoft.com/office/officeart/2005/8/layout/process5"/>
    <dgm:cxn modelId="{501ED7D8-B743-43E1-9FC5-54CC897F2A38}" type="presOf" srcId="{6A65C824-64DC-4007-AD0E-33F07B8B52C5}" destId="{C800C7A0-9B9F-4221-A418-B7A88FD0235E}" srcOrd="0" destOrd="0" presId="urn:microsoft.com/office/officeart/2005/8/layout/process5"/>
    <dgm:cxn modelId="{57CA33F4-3F7B-44C8-847C-F89E7BC848A5}" srcId="{9E2D3611-9459-4912-9F61-73EBB57C726B}" destId="{E3B6DA1B-3AC8-4EBE-9D97-939559CCCC40}" srcOrd="2" destOrd="0" parTransId="{F10C1DE6-0DCD-4903-B384-92F95C484610}" sibTransId="{9205F9E5-C0DE-4ACF-9857-0F456229B64C}"/>
    <dgm:cxn modelId="{60756792-32ED-4C62-93C1-0658CF79680E}" type="presParOf" srcId="{C76C4ECD-0B93-4F6A-B32D-81C2A11969F2}" destId="{C800C7A0-9B9F-4221-A418-B7A88FD0235E}" srcOrd="0" destOrd="0" presId="urn:microsoft.com/office/officeart/2005/8/layout/process5"/>
    <dgm:cxn modelId="{700FB384-0464-44AE-91C4-DA4C332C7301}" type="presParOf" srcId="{C76C4ECD-0B93-4F6A-B32D-81C2A11969F2}" destId="{4DC58061-F0AB-4E30-B008-22CAABC529E9}" srcOrd="1" destOrd="0" presId="urn:microsoft.com/office/officeart/2005/8/layout/process5"/>
    <dgm:cxn modelId="{FF6C0AB7-D675-4477-9C02-5851DCCA9FFE}" type="presParOf" srcId="{4DC58061-F0AB-4E30-B008-22CAABC529E9}" destId="{0F1B16ED-0F24-45F8-AFC1-E082E6C6D36D}" srcOrd="0" destOrd="0" presId="urn:microsoft.com/office/officeart/2005/8/layout/process5"/>
    <dgm:cxn modelId="{0E0F5EA6-9C10-414B-B739-D5DB9864CC21}" type="presParOf" srcId="{C76C4ECD-0B93-4F6A-B32D-81C2A11969F2}" destId="{4035BC9C-60DC-40CF-B625-7BA66E6E36C7}" srcOrd="2" destOrd="0" presId="urn:microsoft.com/office/officeart/2005/8/layout/process5"/>
    <dgm:cxn modelId="{43DF4C24-C43D-41AE-BDA0-86297F04A5CD}" type="presParOf" srcId="{C76C4ECD-0B93-4F6A-B32D-81C2A11969F2}" destId="{600FE391-0736-443D-B0E8-807E46BDDE60}" srcOrd="3" destOrd="0" presId="urn:microsoft.com/office/officeart/2005/8/layout/process5"/>
    <dgm:cxn modelId="{9AE5BFD1-DEAA-4759-AA43-F10F6A7D4D32}" type="presParOf" srcId="{600FE391-0736-443D-B0E8-807E46BDDE60}" destId="{9E649A2F-0F4D-49C7-8C8B-357BCA9C375B}" srcOrd="0" destOrd="0" presId="urn:microsoft.com/office/officeart/2005/8/layout/process5"/>
    <dgm:cxn modelId="{4CA8323B-B992-4975-B19C-DE76F754D853}" type="presParOf" srcId="{C76C4ECD-0B93-4F6A-B32D-81C2A11969F2}" destId="{841CE8B0-FC27-40A0-B6CC-A7588A3F5D5A}" srcOrd="4" destOrd="0" presId="urn:microsoft.com/office/officeart/2005/8/layout/process5"/>
    <dgm:cxn modelId="{B2EC82C2-8C2D-49C8-9742-9B1D824B0AFA}" type="presParOf" srcId="{C76C4ECD-0B93-4F6A-B32D-81C2A11969F2}" destId="{FB0EC7EE-5382-4EE1-AF1D-49A271FB3A2B}" srcOrd="5" destOrd="0" presId="urn:microsoft.com/office/officeart/2005/8/layout/process5"/>
    <dgm:cxn modelId="{C833544E-2015-4AF7-B67C-F72C868EB6EA}" type="presParOf" srcId="{FB0EC7EE-5382-4EE1-AF1D-49A271FB3A2B}" destId="{B0FDC6E8-9C1D-43B7-8DFE-B169E963A754}" srcOrd="0" destOrd="0" presId="urn:microsoft.com/office/officeart/2005/8/layout/process5"/>
    <dgm:cxn modelId="{BE7780CF-78E4-41C9-AE46-71ACC116068C}" type="presParOf" srcId="{C76C4ECD-0B93-4F6A-B32D-81C2A11969F2}" destId="{010EC905-0E10-4EC7-8218-97A2CEFF21A4}"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2D3611-9459-4912-9F61-73EBB57C726B}" type="doc">
      <dgm:prSet loTypeId="urn:microsoft.com/office/officeart/2005/8/layout/process5" loCatId="process" qsTypeId="urn:microsoft.com/office/officeart/2005/8/quickstyle/3d1" qsCatId="3D" csTypeId="urn:microsoft.com/office/officeart/2005/8/colors/accent5_1" csCatId="accent5" phldr="1"/>
      <dgm:spPr/>
      <dgm:t>
        <a:bodyPr/>
        <a:lstStyle/>
        <a:p>
          <a:endParaRPr lang="en-US"/>
        </a:p>
      </dgm:t>
    </dgm:pt>
    <dgm:pt modelId="{6A65C824-64DC-4007-AD0E-33F07B8B52C5}">
      <dgm:prSet phldrT="[Text]" custT="1"/>
      <dgm:spPr/>
      <dgm:t>
        <a:bodyPr/>
        <a:lstStyle/>
        <a:p>
          <a:r>
            <a:rPr lang="en-US" sz="1600" b="1" dirty="0"/>
            <a:t>A Smooth Takeoff:</a:t>
          </a:r>
          <a:r>
            <a:rPr lang="en-US" sz="1600" dirty="0"/>
            <a:t> </a:t>
          </a:r>
        </a:p>
        <a:p>
          <a:r>
            <a:rPr lang="en-US" sz="1600" dirty="0"/>
            <a:t>We plan a successful software launch that includes user training and creating awareness within the business.</a:t>
          </a:r>
          <a:endParaRPr lang="en-US" sz="1600" b="0" dirty="0">
            <a:solidFill>
              <a:schemeClr val="accent1">
                <a:lumMod val="50000"/>
              </a:schemeClr>
            </a:solidFill>
          </a:endParaRPr>
        </a:p>
      </dgm:t>
    </dgm:pt>
    <dgm:pt modelId="{9A21DB38-63A3-4F57-BA1F-58A2117EE93F}" type="parTrans" cxnId="{A6F6DA3D-8C18-4E2E-8170-37A4F4545473}">
      <dgm:prSet/>
      <dgm:spPr/>
      <dgm:t>
        <a:bodyPr/>
        <a:lstStyle/>
        <a:p>
          <a:endParaRPr lang="en-US"/>
        </a:p>
      </dgm:t>
    </dgm:pt>
    <dgm:pt modelId="{744F0FE5-8FFC-47BD-9B1E-AEE3D37527B3}" type="sibTrans" cxnId="{A6F6DA3D-8C18-4E2E-8170-37A4F4545473}">
      <dgm:prSet/>
      <dgm:spPr/>
      <dgm:t>
        <a:bodyPr/>
        <a:lstStyle/>
        <a:p>
          <a:endParaRPr lang="en-US"/>
        </a:p>
      </dgm:t>
    </dgm:pt>
    <dgm:pt modelId="{D502331D-B219-44CC-B1B3-4B8E8235998C}">
      <dgm:prSet custT="1"/>
      <dgm:spPr/>
      <dgm:t>
        <a:bodyPr/>
        <a:lstStyle/>
        <a:p>
          <a:r>
            <a:rPr lang="en-US" sz="1600" b="1" dirty="0"/>
            <a:t>Empowering Users:</a:t>
          </a:r>
        </a:p>
        <a:p>
          <a:r>
            <a:rPr lang="en-US" sz="1600" dirty="0"/>
            <a:t> We provide comprehensive technical and business documentation to help users navigate and use the application effectively.</a:t>
          </a:r>
          <a:endParaRPr lang="en-US" sz="1600" b="0" dirty="0">
            <a:solidFill>
              <a:schemeClr val="accent1">
                <a:lumMod val="50000"/>
              </a:schemeClr>
            </a:solidFill>
          </a:endParaRPr>
        </a:p>
      </dgm:t>
    </dgm:pt>
    <dgm:pt modelId="{94EECD0D-8CF0-4E44-A96A-0511F3E56DA4}" type="parTrans" cxnId="{C6C77B8A-5235-46AE-B18E-ED5603CDEF12}">
      <dgm:prSet/>
      <dgm:spPr/>
      <dgm:t>
        <a:bodyPr/>
        <a:lstStyle/>
        <a:p>
          <a:endParaRPr lang="en-US"/>
        </a:p>
      </dgm:t>
    </dgm:pt>
    <dgm:pt modelId="{48125C7D-9D89-46D5-854E-CCED891152BC}" type="sibTrans" cxnId="{C6C77B8A-5235-46AE-B18E-ED5603CDEF12}">
      <dgm:prSet/>
      <dgm:spPr/>
      <dgm:t>
        <a:bodyPr/>
        <a:lstStyle/>
        <a:p>
          <a:endParaRPr lang="en-US"/>
        </a:p>
      </dgm:t>
    </dgm:pt>
    <dgm:pt modelId="{E3B6DA1B-3AC8-4EBE-9D97-939559CCCC40}">
      <dgm:prSet custT="1"/>
      <dgm:spPr/>
      <dgm:t>
        <a:bodyPr/>
        <a:lstStyle/>
        <a:p>
          <a:r>
            <a:rPr lang="en-US" sz="1600" b="1" dirty="0"/>
            <a:t>Stability and Control:</a:t>
          </a:r>
          <a:r>
            <a:rPr lang="en-US" sz="1600" dirty="0"/>
            <a:t> </a:t>
          </a:r>
        </a:p>
        <a:p>
          <a:r>
            <a:rPr lang="en-US" sz="1600" dirty="0"/>
            <a:t>We establish robust release management practices to ensure the integrity and stability of the production environment.</a:t>
          </a:r>
          <a:endParaRPr lang="en-US" sz="1600" b="0" dirty="0">
            <a:solidFill>
              <a:schemeClr val="accent1">
                <a:lumMod val="50000"/>
              </a:schemeClr>
            </a:solidFill>
          </a:endParaRPr>
        </a:p>
      </dgm:t>
    </dgm:pt>
    <dgm:pt modelId="{F10C1DE6-0DCD-4903-B384-92F95C484610}" type="parTrans" cxnId="{57CA33F4-3F7B-44C8-847C-F89E7BC848A5}">
      <dgm:prSet/>
      <dgm:spPr/>
      <dgm:t>
        <a:bodyPr/>
        <a:lstStyle/>
        <a:p>
          <a:endParaRPr lang="en-US"/>
        </a:p>
      </dgm:t>
    </dgm:pt>
    <dgm:pt modelId="{9205F9E5-C0DE-4ACF-9857-0F456229B64C}" type="sibTrans" cxnId="{57CA33F4-3F7B-44C8-847C-F89E7BC848A5}">
      <dgm:prSet/>
      <dgm:spPr/>
      <dgm:t>
        <a:bodyPr/>
        <a:lstStyle/>
        <a:p>
          <a:endParaRPr lang="en-US"/>
        </a:p>
      </dgm:t>
    </dgm:pt>
    <dgm:pt modelId="{E17694A1-34B9-4208-B5D8-BA0921F61203}" type="pres">
      <dgm:prSet presAssocID="{9E2D3611-9459-4912-9F61-73EBB57C726B}" presName="diagram" presStyleCnt="0">
        <dgm:presLayoutVars>
          <dgm:dir/>
          <dgm:resizeHandles val="exact"/>
        </dgm:presLayoutVars>
      </dgm:prSet>
      <dgm:spPr/>
    </dgm:pt>
    <dgm:pt modelId="{49271D09-8955-4219-974E-0BB85401D308}" type="pres">
      <dgm:prSet presAssocID="{6A65C824-64DC-4007-AD0E-33F07B8B52C5}" presName="node" presStyleLbl="node1" presStyleIdx="0" presStyleCnt="3">
        <dgm:presLayoutVars>
          <dgm:bulletEnabled val="1"/>
        </dgm:presLayoutVars>
      </dgm:prSet>
      <dgm:spPr/>
    </dgm:pt>
    <dgm:pt modelId="{56599777-464A-45EE-BA01-F7F152DE29CC}" type="pres">
      <dgm:prSet presAssocID="{744F0FE5-8FFC-47BD-9B1E-AEE3D37527B3}" presName="sibTrans" presStyleLbl="sibTrans2D1" presStyleIdx="0" presStyleCnt="2"/>
      <dgm:spPr/>
    </dgm:pt>
    <dgm:pt modelId="{2D1F0C57-0E78-4CD4-B9DE-1D173BB04FD5}" type="pres">
      <dgm:prSet presAssocID="{744F0FE5-8FFC-47BD-9B1E-AEE3D37527B3}" presName="connectorText" presStyleLbl="sibTrans2D1" presStyleIdx="0" presStyleCnt="2"/>
      <dgm:spPr/>
    </dgm:pt>
    <dgm:pt modelId="{B67E0863-9125-4CA0-8EE0-F132FC565912}" type="pres">
      <dgm:prSet presAssocID="{D502331D-B219-44CC-B1B3-4B8E8235998C}" presName="node" presStyleLbl="node1" presStyleIdx="1" presStyleCnt="3">
        <dgm:presLayoutVars>
          <dgm:bulletEnabled val="1"/>
        </dgm:presLayoutVars>
      </dgm:prSet>
      <dgm:spPr/>
    </dgm:pt>
    <dgm:pt modelId="{24A2744C-B43E-4875-B807-2F4110317568}" type="pres">
      <dgm:prSet presAssocID="{48125C7D-9D89-46D5-854E-CCED891152BC}" presName="sibTrans" presStyleLbl="sibTrans2D1" presStyleIdx="1" presStyleCnt="2"/>
      <dgm:spPr/>
    </dgm:pt>
    <dgm:pt modelId="{204E099A-7661-4465-BBCE-948F20F2E559}" type="pres">
      <dgm:prSet presAssocID="{48125C7D-9D89-46D5-854E-CCED891152BC}" presName="connectorText" presStyleLbl="sibTrans2D1" presStyleIdx="1" presStyleCnt="2"/>
      <dgm:spPr/>
    </dgm:pt>
    <dgm:pt modelId="{0F0D199B-57F2-4F5D-9560-6904E9038B7F}" type="pres">
      <dgm:prSet presAssocID="{E3B6DA1B-3AC8-4EBE-9D97-939559CCCC40}" presName="node" presStyleLbl="node1" presStyleIdx="2" presStyleCnt="3">
        <dgm:presLayoutVars>
          <dgm:bulletEnabled val="1"/>
        </dgm:presLayoutVars>
      </dgm:prSet>
      <dgm:spPr/>
    </dgm:pt>
  </dgm:ptLst>
  <dgm:cxnLst>
    <dgm:cxn modelId="{C4EFA209-7F03-48E0-824A-7C4142C9DB43}" type="presOf" srcId="{D502331D-B219-44CC-B1B3-4B8E8235998C}" destId="{B67E0863-9125-4CA0-8EE0-F132FC565912}" srcOrd="0" destOrd="0" presId="urn:microsoft.com/office/officeart/2005/8/layout/process5"/>
    <dgm:cxn modelId="{A7C48A0D-7786-47B4-A710-427DDDC49DEB}" type="presOf" srcId="{9E2D3611-9459-4912-9F61-73EBB57C726B}" destId="{E17694A1-34B9-4208-B5D8-BA0921F61203}" srcOrd="0" destOrd="0" presId="urn:microsoft.com/office/officeart/2005/8/layout/process5"/>
    <dgm:cxn modelId="{72878A39-77E6-41B1-A347-C25CADD50200}" type="presOf" srcId="{48125C7D-9D89-46D5-854E-CCED891152BC}" destId="{204E099A-7661-4465-BBCE-948F20F2E559}" srcOrd="1" destOrd="0" presId="urn:microsoft.com/office/officeart/2005/8/layout/process5"/>
    <dgm:cxn modelId="{A6F6DA3D-8C18-4E2E-8170-37A4F4545473}" srcId="{9E2D3611-9459-4912-9F61-73EBB57C726B}" destId="{6A65C824-64DC-4007-AD0E-33F07B8B52C5}" srcOrd="0" destOrd="0" parTransId="{9A21DB38-63A3-4F57-BA1F-58A2117EE93F}" sibTransId="{744F0FE5-8FFC-47BD-9B1E-AEE3D37527B3}"/>
    <dgm:cxn modelId="{EEA5B450-56BC-40A7-9790-A7E30C434362}" type="presOf" srcId="{744F0FE5-8FFC-47BD-9B1E-AEE3D37527B3}" destId="{56599777-464A-45EE-BA01-F7F152DE29CC}" srcOrd="0" destOrd="0" presId="urn:microsoft.com/office/officeart/2005/8/layout/process5"/>
    <dgm:cxn modelId="{16C97585-6543-43EC-B696-196047D98A0E}" type="presOf" srcId="{744F0FE5-8FFC-47BD-9B1E-AEE3D37527B3}" destId="{2D1F0C57-0E78-4CD4-B9DE-1D173BB04FD5}" srcOrd="1" destOrd="0" presId="urn:microsoft.com/office/officeart/2005/8/layout/process5"/>
    <dgm:cxn modelId="{C6C77B8A-5235-46AE-B18E-ED5603CDEF12}" srcId="{9E2D3611-9459-4912-9F61-73EBB57C726B}" destId="{D502331D-B219-44CC-B1B3-4B8E8235998C}" srcOrd="1" destOrd="0" parTransId="{94EECD0D-8CF0-4E44-A96A-0511F3E56DA4}" sibTransId="{48125C7D-9D89-46D5-854E-CCED891152BC}"/>
    <dgm:cxn modelId="{4B22D8D5-D83B-4B90-8F75-95A83344083B}" type="presOf" srcId="{48125C7D-9D89-46D5-854E-CCED891152BC}" destId="{24A2744C-B43E-4875-B807-2F4110317568}" srcOrd="0" destOrd="0" presId="urn:microsoft.com/office/officeart/2005/8/layout/process5"/>
    <dgm:cxn modelId="{A76E07EC-8283-44E1-92D2-52728B475A31}" type="presOf" srcId="{6A65C824-64DC-4007-AD0E-33F07B8B52C5}" destId="{49271D09-8955-4219-974E-0BB85401D308}" srcOrd="0" destOrd="0" presId="urn:microsoft.com/office/officeart/2005/8/layout/process5"/>
    <dgm:cxn modelId="{5A9F32EC-41A1-4B2A-B812-49F877C0DAB4}" type="presOf" srcId="{E3B6DA1B-3AC8-4EBE-9D97-939559CCCC40}" destId="{0F0D199B-57F2-4F5D-9560-6904E9038B7F}" srcOrd="0" destOrd="0" presId="urn:microsoft.com/office/officeart/2005/8/layout/process5"/>
    <dgm:cxn modelId="{57CA33F4-3F7B-44C8-847C-F89E7BC848A5}" srcId="{9E2D3611-9459-4912-9F61-73EBB57C726B}" destId="{E3B6DA1B-3AC8-4EBE-9D97-939559CCCC40}" srcOrd="2" destOrd="0" parTransId="{F10C1DE6-0DCD-4903-B384-92F95C484610}" sibTransId="{9205F9E5-C0DE-4ACF-9857-0F456229B64C}"/>
    <dgm:cxn modelId="{F4ED652D-F4C6-418C-8A36-4498B1F3A8A9}" type="presParOf" srcId="{E17694A1-34B9-4208-B5D8-BA0921F61203}" destId="{49271D09-8955-4219-974E-0BB85401D308}" srcOrd="0" destOrd="0" presId="urn:microsoft.com/office/officeart/2005/8/layout/process5"/>
    <dgm:cxn modelId="{76393161-2E3C-410E-981C-5F327F630BE6}" type="presParOf" srcId="{E17694A1-34B9-4208-B5D8-BA0921F61203}" destId="{56599777-464A-45EE-BA01-F7F152DE29CC}" srcOrd="1" destOrd="0" presId="urn:microsoft.com/office/officeart/2005/8/layout/process5"/>
    <dgm:cxn modelId="{9D17F310-5171-4EFB-B6BF-6AAB1FC62403}" type="presParOf" srcId="{56599777-464A-45EE-BA01-F7F152DE29CC}" destId="{2D1F0C57-0E78-4CD4-B9DE-1D173BB04FD5}" srcOrd="0" destOrd="0" presId="urn:microsoft.com/office/officeart/2005/8/layout/process5"/>
    <dgm:cxn modelId="{89B6F1DE-C27E-4AC7-B1AF-D12C42273892}" type="presParOf" srcId="{E17694A1-34B9-4208-B5D8-BA0921F61203}" destId="{B67E0863-9125-4CA0-8EE0-F132FC565912}" srcOrd="2" destOrd="0" presId="urn:microsoft.com/office/officeart/2005/8/layout/process5"/>
    <dgm:cxn modelId="{756D83E8-3ACC-4E8A-8942-414DC19B9A39}" type="presParOf" srcId="{E17694A1-34B9-4208-B5D8-BA0921F61203}" destId="{24A2744C-B43E-4875-B807-2F4110317568}" srcOrd="3" destOrd="0" presId="urn:microsoft.com/office/officeart/2005/8/layout/process5"/>
    <dgm:cxn modelId="{F16A3D3C-3591-4376-992B-F3843D46C6A9}" type="presParOf" srcId="{24A2744C-B43E-4875-B807-2F4110317568}" destId="{204E099A-7661-4465-BBCE-948F20F2E559}" srcOrd="0" destOrd="0" presId="urn:microsoft.com/office/officeart/2005/8/layout/process5"/>
    <dgm:cxn modelId="{F5A3D0B1-2F62-47A5-B591-035827FBCEFB}" type="presParOf" srcId="{E17694A1-34B9-4208-B5D8-BA0921F61203}" destId="{0F0D199B-57F2-4F5D-9560-6904E9038B7F}"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2D3611-9459-4912-9F61-73EBB57C726B}" type="doc">
      <dgm:prSet loTypeId="urn:microsoft.com/office/officeart/2005/8/layout/process5" loCatId="process" qsTypeId="urn:microsoft.com/office/officeart/2005/8/quickstyle/3d1" qsCatId="3D" csTypeId="urn:microsoft.com/office/officeart/2005/8/colors/accent5_1" csCatId="accent5" phldr="1"/>
      <dgm:spPr/>
      <dgm:t>
        <a:bodyPr/>
        <a:lstStyle/>
        <a:p>
          <a:endParaRPr lang="en-US"/>
        </a:p>
      </dgm:t>
    </dgm:pt>
    <dgm:pt modelId="{6A65C824-64DC-4007-AD0E-33F07B8B52C5}">
      <dgm:prSet phldrT="[Text]" custT="1"/>
      <dgm:spPr/>
      <dgm:t>
        <a:bodyPr/>
        <a:lstStyle/>
        <a:p>
          <a:r>
            <a:rPr lang="en-US" sz="1600" b="1" dirty="0" err="1"/>
            <a:t>Namaa's</a:t>
          </a:r>
          <a:r>
            <a:rPr lang="en-US" sz="1600" b="1" dirty="0"/>
            <a:t> Expertise:</a:t>
          </a:r>
          <a:r>
            <a:rPr lang="en-US" sz="1600" dirty="0"/>
            <a:t> </a:t>
          </a:r>
        </a:p>
        <a:p>
          <a:r>
            <a:rPr lang="en-US" sz="1600" dirty="0"/>
            <a:t>Our team excels at producing clear, comprehensive documentation that supports the development process and serves as a valuable reference for future use.</a:t>
          </a:r>
          <a:endParaRPr lang="en-US" sz="1600" b="0" dirty="0">
            <a:solidFill>
              <a:schemeClr val="accent1">
                <a:lumMod val="50000"/>
              </a:schemeClr>
            </a:solidFill>
          </a:endParaRPr>
        </a:p>
      </dgm:t>
    </dgm:pt>
    <dgm:pt modelId="{9A21DB38-63A3-4F57-BA1F-58A2117EE93F}" type="parTrans" cxnId="{A6F6DA3D-8C18-4E2E-8170-37A4F4545473}">
      <dgm:prSet/>
      <dgm:spPr/>
      <dgm:t>
        <a:bodyPr/>
        <a:lstStyle/>
        <a:p>
          <a:endParaRPr lang="en-US"/>
        </a:p>
      </dgm:t>
    </dgm:pt>
    <dgm:pt modelId="{744F0FE5-8FFC-47BD-9B1E-AEE3D37527B3}" type="sibTrans" cxnId="{A6F6DA3D-8C18-4E2E-8170-37A4F4545473}">
      <dgm:prSet/>
      <dgm:spPr/>
      <dgm:t>
        <a:bodyPr/>
        <a:lstStyle/>
        <a:p>
          <a:endParaRPr lang="en-US"/>
        </a:p>
      </dgm:t>
    </dgm:pt>
    <dgm:pt modelId="{D502331D-B219-44CC-B1B3-4B8E8235998C}">
      <dgm:prSet custT="1"/>
      <dgm:spPr/>
      <dgm:t>
        <a:bodyPr/>
        <a:lstStyle/>
        <a:p>
          <a:r>
            <a:rPr lang="en-US" sz="1600" b="1" dirty="0"/>
            <a:t>Keeping it Up-to-Date:</a:t>
          </a:r>
        </a:p>
        <a:p>
          <a:r>
            <a:rPr lang="en-US" sz="1600" dirty="0"/>
            <a:t> The application doesn't stop after launch. </a:t>
          </a:r>
          <a:r>
            <a:rPr lang="en-US" sz="1600" dirty="0" err="1"/>
            <a:t>Namaa's</a:t>
          </a:r>
          <a:r>
            <a:rPr lang="en-US" sz="1600" dirty="0"/>
            <a:t> team is equipped to plan, develop, and integrate new features as needed.</a:t>
          </a:r>
          <a:endParaRPr lang="en-US" sz="1600" b="0" dirty="0">
            <a:solidFill>
              <a:schemeClr val="accent1">
                <a:lumMod val="50000"/>
              </a:schemeClr>
            </a:solidFill>
          </a:endParaRPr>
        </a:p>
      </dgm:t>
    </dgm:pt>
    <dgm:pt modelId="{94EECD0D-8CF0-4E44-A96A-0511F3E56DA4}" type="parTrans" cxnId="{C6C77B8A-5235-46AE-B18E-ED5603CDEF12}">
      <dgm:prSet/>
      <dgm:spPr/>
      <dgm:t>
        <a:bodyPr/>
        <a:lstStyle/>
        <a:p>
          <a:endParaRPr lang="en-US"/>
        </a:p>
      </dgm:t>
    </dgm:pt>
    <dgm:pt modelId="{48125C7D-9D89-46D5-854E-CCED891152BC}" type="sibTrans" cxnId="{C6C77B8A-5235-46AE-B18E-ED5603CDEF12}">
      <dgm:prSet/>
      <dgm:spPr/>
      <dgm:t>
        <a:bodyPr/>
        <a:lstStyle/>
        <a:p>
          <a:endParaRPr lang="en-US"/>
        </a:p>
      </dgm:t>
    </dgm:pt>
    <dgm:pt modelId="{E3B6DA1B-3AC8-4EBE-9D97-939559CCCC40}">
      <dgm:prSet custT="1"/>
      <dgm:spPr/>
      <dgm:t>
        <a:bodyPr/>
        <a:lstStyle/>
        <a:p>
          <a:r>
            <a:rPr lang="en-US" sz="1600" b="1" dirty="0"/>
            <a:t>Reliable Support:</a:t>
          </a:r>
          <a:r>
            <a:rPr lang="en-US" sz="1600" dirty="0"/>
            <a:t> </a:t>
          </a:r>
        </a:p>
        <a:p>
          <a:r>
            <a:rPr lang="en-US" sz="1600" dirty="0"/>
            <a:t>We establish a clear support process to address any reported software problems promptly and efficiently, ensuring a smooth user experience.</a:t>
          </a:r>
        </a:p>
        <a:p>
          <a:r>
            <a:rPr lang="en-US" sz="1600" dirty="0"/>
            <a:t>This concludes our step-by-step journey through application development. By following these key stages, we can transform your vision into a successful, user-friendly application!</a:t>
          </a:r>
          <a:endParaRPr lang="en-US" sz="1600" b="0" dirty="0">
            <a:solidFill>
              <a:schemeClr val="accent1">
                <a:lumMod val="50000"/>
              </a:schemeClr>
            </a:solidFill>
          </a:endParaRPr>
        </a:p>
      </dgm:t>
    </dgm:pt>
    <dgm:pt modelId="{F10C1DE6-0DCD-4903-B384-92F95C484610}" type="parTrans" cxnId="{57CA33F4-3F7B-44C8-847C-F89E7BC848A5}">
      <dgm:prSet/>
      <dgm:spPr/>
      <dgm:t>
        <a:bodyPr/>
        <a:lstStyle/>
        <a:p>
          <a:endParaRPr lang="en-US"/>
        </a:p>
      </dgm:t>
    </dgm:pt>
    <dgm:pt modelId="{9205F9E5-C0DE-4ACF-9857-0F456229B64C}" type="sibTrans" cxnId="{57CA33F4-3F7B-44C8-847C-F89E7BC848A5}">
      <dgm:prSet/>
      <dgm:spPr/>
      <dgm:t>
        <a:bodyPr/>
        <a:lstStyle/>
        <a:p>
          <a:endParaRPr lang="en-US"/>
        </a:p>
      </dgm:t>
    </dgm:pt>
    <dgm:pt modelId="{E17694A1-34B9-4208-B5D8-BA0921F61203}" type="pres">
      <dgm:prSet presAssocID="{9E2D3611-9459-4912-9F61-73EBB57C726B}" presName="diagram" presStyleCnt="0">
        <dgm:presLayoutVars>
          <dgm:dir/>
          <dgm:resizeHandles val="exact"/>
        </dgm:presLayoutVars>
      </dgm:prSet>
      <dgm:spPr/>
    </dgm:pt>
    <dgm:pt modelId="{49271D09-8955-4219-974E-0BB85401D308}" type="pres">
      <dgm:prSet presAssocID="{6A65C824-64DC-4007-AD0E-33F07B8B52C5}" presName="node" presStyleLbl="node1" presStyleIdx="0" presStyleCnt="3" custScaleX="128061">
        <dgm:presLayoutVars>
          <dgm:bulletEnabled val="1"/>
        </dgm:presLayoutVars>
      </dgm:prSet>
      <dgm:spPr/>
    </dgm:pt>
    <dgm:pt modelId="{56599777-464A-45EE-BA01-F7F152DE29CC}" type="pres">
      <dgm:prSet presAssocID="{744F0FE5-8FFC-47BD-9B1E-AEE3D37527B3}" presName="sibTrans" presStyleLbl="sibTrans2D1" presStyleIdx="0" presStyleCnt="2"/>
      <dgm:spPr/>
    </dgm:pt>
    <dgm:pt modelId="{2D1F0C57-0E78-4CD4-B9DE-1D173BB04FD5}" type="pres">
      <dgm:prSet presAssocID="{744F0FE5-8FFC-47BD-9B1E-AEE3D37527B3}" presName="connectorText" presStyleLbl="sibTrans2D1" presStyleIdx="0" presStyleCnt="2"/>
      <dgm:spPr/>
    </dgm:pt>
    <dgm:pt modelId="{B67E0863-9125-4CA0-8EE0-F132FC565912}" type="pres">
      <dgm:prSet presAssocID="{D502331D-B219-44CC-B1B3-4B8E8235998C}" presName="node" presStyleLbl="node1" presStyleIdx="1" presStyleCnt="3">
        <dgm:presLayoutVars>
          <dgm:bulletEnabled val="1"/>
        </dgm:presLayoutVars>
      </dgm:prSet>
      <dgm:spPr/>
    </dgm:pt>
    <dgm:pt modelId="{24A2744C-B43E-4875-B807-2F4110317568}" type="pres">
      <dgm:prSet presAssocID="{48125C7D-9D89-46D5-854E-CCED891152BC}" presName="sibTrans" presStyleLbl="sibTrans2D1" presStyleIdx="1" presStyleCnt="2"/>
      <dgm:spPr/>
    </dgm:pt>
    <dgm:pt modelId="{204E099A-7661-4465-BBCE-948F20F2E559}" type="pres">
      <dgm:prSet presAssocID="{48125C7D-9D89-46D5-854E-CCED891152BC}" presName="connectorText" presStyleLbl="sibTrans2D1" presStyleIdx="1" presStyleCnt="2"/>
      <dgm:spPr/>
    </dgm:pt>
    <dgm:pt modelId="{0F0D199B-57F2-4F5D-9560-6904E9038B7F}" type="pres">
      <dgm:prSet presAssocID="{E3B6DA1B-3AC8-4EBE-9D97-939559CCCC40}" presName="node" presStyleLbl="node1" presStyleIdx="2" presStyleCnt="3" custScaleX="213089" custScaleY="149872" custLinFactNeighborX="-27368" custLinFactNeighborY="-9470">
        <dgm:presLayoutVars>
          <dgm:bulletEnabled val="1"/>
        </dgm:presLayoutVars>
      </dgm:prSet>
      <dgm:spPr/>
    </dgm:pt>
  </dgm:ptLst>
  <dgm:cxnLst>
    <dgm:cxn modelId="{C4EFA209-7F03-48E0-824A-7C4142C9DB43}" type="presOf" srcId="{D502331D-B219-44CC-B1B3-4B8E8235998C}" destId="{B67E0863-9125-4CA0-8EE0-F132FC565912}" srcOrd="0" destOrd="0" presId="urn:microsoft.com/office/officeart/2005/8/layout/process5"/>
    <dgm:cxn modelId="{A7C48A0D-7786-47B4-A710-427DDDC49DEB}" type="presOf" srcId="{9E2D3611-9459-4912-9F61-73EBB57C726B}" destId="{E17694A1-34B9-4208-B5D8-BA0921F61203}" srcOrd="0" destOrd="0" presId="urn:microsoft.com/office/officeart/2005/8/layout/process5"/>
    <dgm:cxn modelId="{72878A39-77E6-41B1-A347-C25CADD50200}" type="presOf" srcId="{48125C7D-9D89-46D5-854E-CCED891152BC}" destId="{204E099A-7661-4465-BBCE-948F20F2E559}" srcOrd="1" destOrd="0" presId="urn:microsoft.com/office/officeart/2005/8/layout/process5"/>
    <dgm:cxn modelId="{A6F6DA3D-8C18-4E2E-8170-37A4F4545473}" srcId="{9E2D3611-9459-4912-9F61-73EBB57C726B}" destId="{6A65C824-64DC-4007-AD0E-33F07B8B52C5}" srcOrd="0" destOrd="0" parTransId="{9A21DB38-63A3-4F57-BA1F-58A2117EE93F}" sibTransId="{744F0FE5-8FFC-47BD-9B1E-AEE3D37527B3}"/>
    <dgm:cxn modelId="{EEA5B450-56BC-40A7-9790-A7E30C434362}" type="presOf" srcId="{744F0FE5-8FFC-47BD-9B1E-AEE3D37527B3}" destId="{56599777-464A-45EE-BA01-F7F152DE29CC}" srcOrd="0" destOrd="0" presId="urn:microsoft.com/office/officeart/2005/8/layout/process5"/>
    <dgm:cxn modelId="{16C97585-6543-43EC-B696-196047D98A0E}" type="presOf" srcId="{744F0FE5-8FFC-47BD-9B1E-AEE3D37527B3}" destId="{2D1F0C57-0E78-4CD4-B9DE-1D173BB04FD5}" srcOrd="1" destOrd="0" presId="urn:microsoft.com/office/officeart/2005/8/layout/process5"/>
    <dgm:cxn modelId="{C6C77B8A-5235-46AE-B18E-ED5603CDEF12}" srcId="{9E2D3611-9459-4912-9F61-73EBB57C726B}" destId="{D502331D-B219-44CC-B1B3-4B8E8235998C}" srcOrd="1" destOrd="0" parTransId="{94EECD0D-8CF0-4E44-A96A-0511F3E56DA4}" sibTransId="{48125C7D-9D89-46D5-854E-CCED891152BC}"/>
    <dgm:cxn modelId="{4B22D8D5-D83B-4B90-8F75-95A83344083B}" type="presOf" srcId="{48125C7D-9D89-46D5-854E-CCED891152BC}" destId="{24A2744C-B43E-4875-B807-2F4110317568}" srcOrd="0" destOrd="0" presId="urn:microsoft.com/office/officeart/2005/8/layout/process5"/>
    <dgm:cxn modelId="{A76E07EC-8283-44E1-92D2-52728B475A31}" type="presOf" srcId="{6A65C824-64DC-4007-AD0E-33F07B8B52C5}" destId="{49271D09-8955-4219-974E-0BB85401D308}" srcOrd="0" destOrd="0" presId="urn:microsoft.com/office/officeart/2005/8/layout/process5"/>
    <dgm:cxn modelId="{5A9F32EC-41A1-4B2A-B812-49F877C0DAB4}" type="presOf" srcId="{E3B6DA1B-3AC8-4EBE-9D97-939559CCCC40}" destId="{0F0D199B-57F2-4F5D-9560-6904E9038B7F}" srcOrd="0" destOrd="0" presId="urn:microsoft.com/office/officeart/2005/8/layout/process5"/>
    <dgm:cxn modelId="{57CA33F4-3F7B-44C8-847C-F89E7BC848A5}" srcId="{9E2D3611-9459-4912-9F61-73EBB57C726B}" destId="{E3B6DA1B-3AC8-4EBE-9D97-939559CCCC40}" srcOrd="2" destOrd="0" parTransId="{F10C1DE6-0DCD-4903-B384-92F95C484610}" sibTransId="{9205F9E5-C0DE-4ACF-9857-0F456229B64C}"/>
    <dgm:cxn modelId="{F4ED652D-F4C6-418C-8A36-4498B1F3A8A9}" type="presParOf" srcId="{E17694A1-34B9-4208-B5D8-BA0921F61203}" destId="{49271D09-8955-4219-974E-0BB85401D308}" srcOrd="0" destOrd="0" presId="urn:microsoft.com/office/officeart/2005/8/layout/process5"/>
    <dgm:cxn modelId="{76393161-2E3C-410E-981C-5F327F630BE6}" type="presParOf" srcId="{E17694A1-34B9-4208-B5D8-BA0921F61203}" destId="{56599777-464A-45EE-BA01-F7F152DE29CC}" srcOrd="1" destOrd="0" presId="urn:microsoft.com/office/officeart/2005/8/layout/process5"/>
    <dgm:cxn modelId="{9D17F310-5171-4EFB-B6BF-6AAB1FC62403}" type="presParOf" srcId="{56599777-464A-45EE-BA01-F7F152DE29CC}" destId="{2D1F0C57-0E78-4CD4-B9DE-1D173BB04FD5}" srcOrd="0" destOrd="0" presId="urn:microsoft.com/office/officeart/2005/8/layout/process5"/>
    <dgm:cxn modelId="{89B6F1DE-C27E-4AC7-B1AF-D12C42273892}" type="presParOf" srcId="{E17694A1-34B9-4208-B5D8-BA0921F61203}" destId="{B67E0863-9125-4CA0-8EE0-F132FC565912}" srcOrd="2" destOrd="0" presId="urn:microsoft.com/office/officeart/2005/8/layout/process5"/>
    <dgm:cxn modelId="{756D83E8-3ACC-4E8A-8942-414DC19B9A39}" type="presParOf" srcId="{E17694A1-34B9-4208-B5D8-BA0921F61203}" destId="{24A2744C-B43E-4875-B807-2F4110317568}" srcOrd="3" destOrd="0" presId="urn:microsoft.com/office/officeart/2005/8/layout/process5"/>
    <dgm:cxn modelId="{F16A3D3C-3591-4376-992B-F3843D46C6A9}" type="presParOf" srcId="{24A2744C-B43E-4875-B807-2F4110317568}" destId="{204E099A-7661-4465-BBCE-948F20F2E559}" srcOrd="0" destOrd="0" presId="urn:microsoft.com/office/officeart/2005/8/layout/process5"/>
    <dgm:cxn modelId="{F5A3D0B1-2F62-47A5-B591-035827FBCEFB}" type="presParOf" srcId="{E17694A1-34B9-4208-B5D8-BA0921F61203}" destId="{0F0D199B-57F2-4F5D-9560-6904E9038B7F}"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086E2-5DEB-4656-AFA2-677CA0BC59E4}">
      <dsp:nvSpPr>
        <dsp:cNvPr id="0" name=""/>
        <dsp:cNvSpPr/>
      </dsp:nvSpPr>
      <dsp:spPr>
        <a:xfrm>
          <a:off x="2041473" y="742832"/>
          <a:ext cx="438107" cy="91440"/>
        </a:xfrm>
        <a:custGeom>
          <a:avLst/>
          <a:gdLst/>
          <a:ahLst/>
          <a:cxnLst/>
          <a:rect l="0" t="0" r="0" b="0"/>
          <a:pathLst>
            <a:path>
              <a:moveTo>
                <a:pt x="0" y="45720"/>
              </a:moveTo>
              <a:lnTo>
                <a:pt x="438107" y="45720"/>
              </a:lnTo>
            </a:path>
          </a:pathLst>
        </a:custGeom>
        <a:noFill/>
        <a:ln w="6350" cap="flat" cmpd="sng" algn="ctr">
          <a:solidFill>
            <a:schemeClr val="accent5">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48810" y="786208"/>
        <a:ext cx="23435" cy="4687"/>
      </dsp:txXfrm>
    </dsp:sp>
    <dsp:sp modelId="{C217185C-F3A9-4A52-86FB-E74ECB7B6783}">
      <dsp:nvSpPr>
        <dsp:cNvPr id="0" name=""/>
        <dsp:cNvSpPr/>
      </dsp:nvSpPr>
      <dsp:spPr>
        <a:xfrm>
          <a:off x="5413" y="177194"/>
          <a:ext cx="2037860" cy="122271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kern="1200" dirty="0">
              <a:solidFill>
                <a:schemeClr val="accent1">
                  <a:lumMod val="50000"/>
                </a:schemeClr>
              </a:solidFill>
            </a:rPr>
            <a:t>Requirement Gathering </a:t>
          </a:r>
        </a:p>
      </dsp:txBody>
      <dsp:txXfrm>
        <a:off x="5413" y="177194"/>
        <a:ext cx="2037860" cy="1222716"/>
      </dsp:txXfrm>
    </dsp:sp>
    <dsp:sp modelId="{B06F8594-F404-4371-BA58-8907907A9049}">
      <dsp:nvSpPr>
        <dsp:cNvPr id="0" name=""/>
        <dsp:cNvSpPr/>
      </dsp:nvSpPr>
      <dsp:spPr>
        <a:xfrm>
          <a:off x="4548042" y="742832"/>
          <a:ext cx="438107" cy="91440"/>
        </a:xfrm>
        <a:custGeom>
          <a:avLst/>
          <a:gdLst/>
          <a:ahLst/>
          <a:cxnLst/>
          <a:rect l="0" t="0" r="0" b="0"/>
          <a:pathLst>
            <a:path>
              <a:moveTo>
                <a:pt x="0" y="45720"/>
              </a:moveTo>
              <a:lnTo>
                <a:pt x="438107" y="45720"/>
              </a:lnTo>
            </a:path>
          </a:pathLst>
        </a:custGeom>
        <a:noFill/>
        <a:ln w="6350" cap="flat" cmpd="sng" algn="ctr">
          <a:solidFill>
            <a:schemeClr val="accent5">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55378" y="786208"/>
        <a:ext cx="23435" cy="4687"/>
      </dsp:txXfrm>
    </dsp:sp>
    <dsp:sp modelId="{8D4B8BC5-E516-431E-8B9B-FD9CEBDA4F18}">
      <dsp:nvSpPr>
        <dsp:cNvPr id="0" name=""/>
        <dsp:cNvSpPr/>
      </dsp:nvSpPr>
      <dsp:spPr>
        <a:xfrm>
          <a:off x="2511981" y="177194"/>
          <a:ext cx="2037860" cy="122271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kern="1200" dirty="0">
              <a:solidFill>
                <a:schemeClr val="accent1">
                  <a:lumMod val="50000"/>
                </a:schemeClr>
              </a:solidFill>
            </a:rPr>
            <a:t>Writing Functional Specifications </a:t>
          </a:r>
        </a:p>
      </dsp:txBody>
      <dsp:txXfrm>
        <a:off x="2511981" y="177194"/>
        <a:ext cx="2037860" cy="1222716"/>
      </dsp:txXfrm>
    </dsp:sp>
    <dsp:sp modelId="{9C7E5A51-86C0-44E6-A862-6A4857C57D53}">
      <dsp:nvSpPr>
        <dsp:cNvPr id="0" name=""/>
        <dsp:cNvSpPr/>
      </dsp:nvSpPr>
      <dsp:spPr>
        <a:xfrm>
          <a:off x="1024343" y="1398110"/>
          <a:ext cx="5013136" cy="438107"/>
        </a:xfrm>
        <a:custGeom>
          <a:avLst/>
          <a:gdLst/>
          <a:ahLst/>
          <a:cxnLst/>
          <a:rect l="0" t="0" r="0" b="0"/>
          <a:pathLst>
            <a:path>
              <a:moveTo>
                <a:pt x="5013136" y="0"/>
              </a:moveTo>
              <a:lnTo>
                <a:pt x="5013136" y="236153"/>
              </a:lnTo>
              <a:lnTo>
                <a:pt x="0" y="236153"/>
              </a:lnTo>
              <a:lnTo>
                <a:pt x="0" y="438107"/>
              </a:lnTo>
            </a:path>
          </a:pathLst>
        </a:custGeom>
        <a:noFill/>
        <a:ln w="6350" cap="flat" cmpd="sng" algn="ctr">
          <a:solidFill>
            <a:schemeClr val="accent5">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05037" y="1614820"/>
        <a:ext cx="251749" cy="4687"/>
      </dsp:txXfrm>
    </dsp:sp>
    <dsp:sp modelId="{ABEBA617-CDCB-4750-915D-387EA1F164BD}">
      <dsp:nvSpPr>
        <dsp:cNvPr id="0" name=""/>
        <dsp:cNvSpPr/>
      </dsp:nvSpPr>
      <dsp:spPr>
        <a:xfrm>
          <a:off x="5018550" y="177194"/>
          <a:ext cx="2037860" cy="122271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kern="1200" dirty="0">
              <a:solidFill>
                <a:schemeClr val="accent1">
                  <a:lumMod val="50000"/>
                </a:schemeClr>
              </a:solidFill>
            </a:rPr>
            <a:t>Creating Architecture and design document </a:t>
          </a:r>
        </a:p>
      </dsp:txBody>
      <dsp:txXfrm>
        <a:off x="5018550" y="177194"/>
        <a:ext cx="2037860" cy="1222716"/>
      </dsp:txXfrm>
    </dsp:sp>
    <dsp:sp modelId="{C396000A-EAE6-4085-986E-A04385745623}">
      <dsp:nvSpPr>
        <dsp:cNvPr id="0" name=""/>
        <dsp:cNvSpPr/>
      </dsp:nvSpPr>
      <dsp:spPr>
        <a:xfrm>
          <a:off x="2041473" y="2434256"/>
          <a:ext cx="438107" cy="91440"/>
        </a:xfrm>
        <a:custGeom>
          <a:avLst/>
          <a:gdLst/>
          <a:ahLst/>
          <a:cxnLst/>
          <a:rect l="0" t="0" r="0" b="0"/>
          <a:pathLst>
            <a:path>
              <a:moveTo>
                <a:pt x="0" y="45720"/>
              </a:moveTo>
              <a:lnTo>
                <a:pt x="438107" y="45720"/>
              </a:lnTo>
            </a:path>
          </a:pathLst>
        </a:custGeom>
        <a:noFill/>
        <a:ln w="6350" cap="flat" cmpd="sng" algn="ctr">
          <a:solidFill>
            <a:schemeClr val="accent5">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48810" y="2477632"/>
        <a:ext cx="23435" cy="4687"/>
      </dsp:txXfrm>
    </dsp:sp>
    <dsp:sp modelId="{2502167B-AAC7-4346-B5D5-2565A3F9E61D}">
      <dsp:nvSpPr>
        <dsp:cNvPr id="0" name=""/>
        <dsp:cNvSpPr/>
      </dsp:nvSpPr>
      <dsp:spPr>
        <a:xfrm>
          <a:off x="5413" y="1868618"/>
          <a:ext cx="2037860" cy="122271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kern="1200" dirty="0">
              <a:solidFill>
                <a:schemeClr val="accent1">
                  <a:lumMod val="50000"/>
                </a:schemeClr>
              </a:solidFill>
            </a:rPr>
            <a:t>Implementation and Coding </a:t>
          </a:r>
        </a:p>
      </dsp:txBody>
      <dsp:txXfrm>
        <a:off x="5413" y="1868618"/>
        <a:ext cx="2037860" cy="1222716"/>
      </dsp:txXfrm>
    </dsp:sp>
    <dsp:sp modelId="{CF16337D-EDE9-43E5-B18A-F82E549BECB5}">
      <dsp:nvSpPr>
        <dsp:cNvPr id="0" name=""/>
        <dsp:cNvSpPr/>
      </dsp:nvSpPr>
      <dsp:spPr>
        <a:xfrm>
          <a:off x="4548042" y="2434256"/>
          <a:ext cx="438107" cy="91440"/>
        </a:xfrm>
        <a:custGeom>
          <a:avLst/>
          <a:gdLst/>
          <a:ahLst/>
          <a:cxnLst/>
          <a:rect l="0" t="0" r="0" b="0"/>
          <a:pathLst>
            <a:path>
              <a:moveTo>
                <a:pt x="0" y="45720"/>
              </a:moveTo>
              <a:lnTo>
                <a:pt x="438107" y="45720"/>
              </a:lnTo>
            </a:path>
          </a:pathLst>
        </a:custGeom>
        <a:noFill/>
        <a:ln w="6350" cap="flat" cmpd="sng" algn="ctr">
          <a:solidFill>
            <a:schemeClr val="accent5">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55378" y="2477632"/>
        <a:ext cx="23435" cy="4687"/>
      </dsp:txXfrm>
    </dsp:sp>
    <dsp:sp modelId="{1CD7474F-4A8D-4165-B6BA-B6E8995809D9}">
      <dsp:nvSpPr>
        <dsp:cNvPr id="0" name=""/>
        <dsp:cNvSpPr/>
      </dsp:nvSpPr>
      <dsp:spPr>
        <a:xfrm>
          <a:off x="2511981" y="1868618"/>
          <a:ext cx="2037860" cy="122271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kern="1200" dirty="0">
              <a:solidFill>
                <a:schemeClr val="accent1">
                  <a:lumMod val="50000"/>
                </a:schemeClr>
              </a:solidFill>
            </a:rPr>
            <a:t>Testing and Quality Assurance</a:t>
          </a:r>
        </a:p>
      </dsp:txBody>
      <dsp:txXfrm>
        <a:off x="2511981" y="1868618"/>
        <a:ext cx="2037860" cy="1222716"/>
      </dsp:txXfrm>
    </dsp:sp>
    <dsp:sp modelId="{351BE67C-7590-4C2D-9B35-F3823A03BB99}">
      <dsp:nvSpPr>
        <dsp:cNvPr id="0" name=""/>
        <dsp:cNvSpPr/>
      </dsp:nvSpPr>
      <dsp:spPr>
        <a:xfrm>
          <a:off x="1024343" y="3089534"/>
          <a:ext cx="5013136" cy="438107"/>
        </a:xfrm>
        <a:custGeom>
          <a:avLst/>
          <a:gdLst/>
          <a:ahLst/>
          <a:cxnLst/>
          <a:rect l="0" t="0" r="0" b="0"/>
          <a:pathLst>
            <a:path>
              <a:moveTo>
                <a:pt x="5013136" y="0"/>
              </a:moveTo>
              <a:lnTo>
                <a:pt x="5013136" y="236153"/>
              </a:lnTo>
              <a:lnTo>
                <a:pt x="0" y="236153"/>
              </a:lnTo>
              <a:lnTo>
                <a:pt x="0" y="438107"/>
              </a:lnTo>
            </a:path>
          </a:pathLst>
        </a:custGeom>
        <a:noFill/>
        <a:ln w="6350" cap="flat" cmpd="sng" algn="ctr">
          <a:solidFill>
            <a:schemeClr val="accent5">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05037" y="3306245"/>
        <a:ext cx="251749" cy="4687"/>
      </dsp:txXfrm>
    </dsp:sp>
    <dsp:sp modelId="{0A5A1050-65C3-4BC2-8165-5F0168A90EA2}">
      <dsp:nvSpPr>
        <dsp:cNvPr id="0" name=""/>
        <dsp:cNvSpPr/>
      </dsp:nvSpPr>
      <dsp:spPr>
        <a:xfrm>
          <a:off x="5018550" y="1868618"/>
          <a:ext cx="2037860" cy="122271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kern="1200" dirty="0">
              <a:solidFill>
                <a:schemeClr val="accent1">
                  <a:lumMod val="50000"/>
                </a:schemeClr>
              </a:solidFill>
            </a:rPr>
            <a:t>Software Release </a:t>
          </a:r>
        </a:p>
      </dsp:txBody>
      <dsp:txXfrm>
        <a:off x="5018550" y="1868618"/>
        <a:ext cx="2037860" cy="1222716"/>
      </dsp:txXfrm>
    </dsp:sp>
    <dsp:sp modelId="{88A6B9DA-79DD-4712-81EA-79828558ECC1}">
      <dsp:nvSpPr>
        <dsp:cNvPr id="0" name=""/>
        <dsp:cNvSpPr/>
      </dsp:nvSpPr>
      <dsp:spPr>
        <a:xfrm>
          <a:off x="2041473" y="4125680"/>
          <a:ext cx="438107" cy="91440"/>
        </a:xfrm>
        <a:custGeom>
          <a:avLst/>
          <a:gdLst/>
          <a:ahLst/>
          <a:cxnLst/>
          <a:rect l="0" t="0" r="0" b="0"/>
          <a:pathLst>
            <a:path>
              <a:moveTo>
                <a:pt x="0" y="45720"/>
              </a:moveTo>
              <a:lnTo>
                <a:pt x="438107" y="45720"/>
              </a:lnTo>
            </a:path>
          </a:pathLst>
        </a:custGeom>
        <a:noFill/>
        <a:ln w="6350" cap="flat" cmpd="sng" algn="ctr">
          <a:solidFill>
            <a:schemeClr val="accent5">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48810" y="4169057"/>
        <a:ext cx="23435" cy="4687"/>
      </dsp:txXfrm>
    </dsp:sp>
    <dsp:sp modelId="{0CF4E81C-F635-4822-B664-98BD646FCD25}">
      <dsp:nvSpPr>
        <dsp:cNvPr id="0" name=""/>
        <dsp:cNvSpPr/>
      </dsp:nvSpPr>
      <dsp:spPr>
        <a:xfrm>
          <a:off x="5413" y="3560042"/>
          <a:ext cx="2037860" cy="122271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kern="1200" dirty="0">
              <a:solidFill>
                <a:schemeClr val="accent1">
                  <a:lumMod val="50000"/>
                </a:schemeClr>
              </a:solidFill>
            </a:rPr>
            <a:t>Documentation </a:t>
          </a:r>
        </a:p>
      </dsp:txBody>
      <dsp:txXfrm>
        <a:off x="5413" y="3560042"/>
        <a:ext cx="2037860" cy="1222716"/>
      </dsp:txXfrm>
    </dsp:sp>
    <dsp:sp modelId="{5A6FDD69-EF14-4FED-8770-D7CA0CF61B48}">
      <dsp:nvSpPr>
        <dsp:cNvPr id="0" name=""/>
        <dsp:cNvSpPr/>
      </dsp:nvSpPr>
      <dsp:spPr>
        <a:xfrm>
          <a:off x="2511981" y="3560042"/>
          <a:ext cx="2037860" cy="122271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kern="1200" dirty="0">
              <a:solidFill>
                <a:schemeClr val="accent1">
                  <a:lumMod val="50000"/>
                </a:schemeClr>
              </a:solidFill>
            </a:rPr>
            <a:t>Support and New Features </a:t>
          </a:r>
        </a:p>
      </dsp:txBody>
      <dsp:txXfrm>
        <a:off x="2511981" y="3560042"/>
        <a:ext cx="2037860" cy="1222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AACA1-24D6-4258-8CD2-2D1D7E2F7B4B}">
      <dsp:nvSpPr>
        <dsp:cNvPr id="0" name=""/>
        <dsp:cNvSpPr/>
      </dsp:nvSpPr>
      <dsp:spPr>
        <a:xfrm>
          <a:off x="100505" y="37044"/>
          <a:ext cx="3213085" cy="114409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Identifying Key Players:</a:t>
          </a:r>
          <a:r>
            <a:rPr lang="en-US" sz="1400" kern="1200" dirty="0"/>
            <a:t> </a:t>
          </a:r>
        </a:p>
        <a:p>
          <a:pPr marL="0" lvl="0" indent="0" algn="ctr" defTabSz="622300">
            <a:lnSpc>
              <a:spcPct val="90000"/>
            </a:lnSpc>
            <a:spcBef>
              <a:spcPct val="0"/>
            </a:spcBef>
            <a:spcAft>
              <a:spcPct val="35000"/>
            </a:spcAft>
            <a:buNone/>
          </a:pPr>
          <a:r>
            <a:rPr lang="en-US" sz="1400" kern="1200" dirty="0"/>
            <a:t>We start by assembling the dream team – stakeholders from various departments who will guide and benefit from the application.</a:t>
          </a:r>
          <a:endParaRPr lang="en-US" sz="1400" b="0" kern="1200" dirty="0">
            <a:solidFill>
              <a:schemeClr val="accent1">
                <a:lumMod val="50000"/>
              </a:schemeClr>
            </a:solidFill>
          </a:endParaRPr>
        </a:p>
      </dsp:txBody>
      <dsp:txXfrm>
        <a:off x="134014" y="70553"/>
        <a:ext cx="3146067" cy="1077080"/>
      </dsp:txXfrm>
    </dsp:sp>
    <dsp:sp modelId="{B822BF5C-286B-4960-A417-C5E87E6CBF2F}">
      <dsp:nvSpPr>
        <dsp:cNvPr id="0" name=""/>
        <dsp:cNvSpPr/>
      </dsp:nvSpPr>
      <dsp:spPr>
        <a:xfrm rot="21568559">
          <a:off x="3535945" y="353469"/>
          <a:ext cx="535721" cy="472893"/>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535948" y="448697"/>
        <a:ext cx="393853" cy="283735"/>
      </dsp:txXfrm>
    </dsp:sp>
    <dsp:sp modelId="{4CFF2567-F965-4290-8943-F9DA4EDE7714}">
      <dsp:nvSpPr>
        <dsp:cNvPr id="0" name=""/>
        <dsp:cNvSpPr/>
      </dsp:nvSpPr>
      <dsp:spPr>
        <a:xfrm>
          <a:off x="4324344" y="1096"/>
          <a:ext cx="2626105" cy="114409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Goals and Objectives:</a:t>
          </a:r>
          <a:r>
            <a:rPr lang="en-US" sz="1400" kern="1200" dirty="0"/>
            <a:t> </a:t>
          </a:r>
        </a:p>
        <a:p>
          <a:pPr marL="0" lvl="0" indent="0" algn="ctr" defTabSz="622300">
            <a:lnSpc>
              <a:spcPct val="90000"/>
            </a:lnSpc>
            <a:spcBef>
              <a:spcPct val="0"/>
            </a:spcBef>
            <a:spcAft>
              <a:spcPct val="35000"/>
            </a:spcAft>
            <a:buNone/>
          </a:pPr>
          <a:r>
            <a:rPr lang="en-US" sz="1400" kern="1200" dirty="0"/>
            <a:t>We then establish clear goals and objectives for the application, ensuring everyone is aligned on the "what" and "why".</a:t>
          </a:r>
          <a:endParaRPr lang="en-US" sz="1400" b="0" kern="1200" dirty="0">
            <a:solidFill>
              <a:schemeClr val="accent1">
                <a:lumMod val="50000"/>
              </a:schemeClr>
            </a:solidFill>
          </a:endParaRPr>
        </a:p>
      </dsp:txBody>
      <dsp:txXfrm>
        <a:off x="4357853" y="34605"/>
        <a:ext cx="2559087" cy="1077080"/>
      </dsp:txXfrm>
    </dsp:sp>
    <dsp:sp modelId="{00E320DB-5C74-43D8-B3AC-B8091EC824E6}">
      <dsp:nvSpPr>
        <dsp:cNvPr id="0" name=""/>
        <dsp:cNvSpPr/>
      </dsp:nvSpPr>
      <dsp:spPr>
        <a:xfrm rot="5435201">
          <a:off x="5425616" y="1278673"/>
          <a:ext cx="404269" cy="472893"/>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5486504" y="1312988"/>
        <a:ext cx="283735" cy="282988"/>
      </dsp:txXfrm>
    </dsp:sp>
    <dsp:sp modelId="{39D677E7-9202-4E2C-BE64-5A44F4DD8D01}">
      <dsp:nvSpPr>
        <dsp:cNvPr id="0" name=""/>
        <dsp:cNvSpPr/>
      </dsp:nvSpPr>
      <dsp:spPr>
        <a:xfrm>
          <a:off x="4285292" y="1907927"/>
          <a:ext cx="2665157" cy="114409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Unearthing Needs:</a:t>
          </a:r>
        </a:p>
        <a:p>
          <a:pPr marL="0" lvl="0" indent="0" algn="ctr" defTabSz="622300">
            <a:lnSpc>
              <a:spcPct val="90000"/>
            </a:lnSpc>
            <a:spcBef>
              <a:spcPct val="0"/>
            </a:spcBef>
            <a:spcAft>
              <a:spcPct val="35000"/>
            </a:spcAft>
            <a:buNone/>
          </a:pPr>
          <a:r>
            <a:rPr lang="en-US" sz="1400" kern="1200" dirty="0"/>
            <a:t> Through interviews, meetings, and discussions, we work with stakeholders to uncover their needs and expectations for the application.</a:t>
          </a:r>
          <a:endParaRPr lang="en-US" sz="1400" b="0" kern="1200" dirty="0">
            <a:solidFill>
              <a:schemeClr val="accent1">
                <a:lumMod val="50000"/>
              </a:schemeClr>
            </a:solidFill>
          </a:endParaRPr>
        </a:p>
      </dsp:txBody>
      <dsp:txXfrm>
        <a:off x="4318801" y="1941436"/>
        <a:ext cx="2598139" cy="1077080"/>
      </dsp:txXfrm>
    </dsp:sp>
    <dsp:sp modelId="{439D3635-5AC8-4810-893A-378DF5106564}">
      <dsp:nvSpPr>
        <dsp:cNvPr id="0" name=""/>
        <dsp:cNvSpPr/>
      </dsp:nvSpPr>
      <dsp:spPr>
        <a:xfrm rot="10872333">
          <a:off x="3460287" y="2206523"/>
          <a:ext cx="463378" cy="472893"/>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599285" y="2302564"/>
        <a:ext cx="324365" cy="283735"/>
      </dsp:txXfrm>
    </dsp:sp>
    <dsp:sp modelId="{1B246A46-2C4D-40DF-B7AF-F4EB44749DC1}">
      <dsp:nvSpPr>
        <dsp:cNvPr id="0" name=""/>
        <dsp:cNvSpPr/>
      </dsp:nvSpPr>
      <dsp:spPr>
        <a:xfrm>
          <a:off x="0" y="1825598"/>
          <a:ext cx="3411186" cy="114409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Documenting the Blueprint:</a:t>
          </a:r>
          <a:r>
            <a:rPr lang="en-US" sz="1400" kern="1200" dirty="0"/>
            <a:t> </a:t>
          </a:r>
        </a:p>
        <a:p>
          <a:pPr marL="0" lvl="0" indent="0" algn="ctr" defTabSz="622300">
            <a:lnSpc>
              <a:spcPct val="90000"/>
            </a:lnSpc>
            <a:spcBef>
              <a:spcPct val="0"/>
            </a:spcBef>
            <a:spcAft>
              <a:spcPct val="35000"/>
            </a:spcAft>
            <a:buNone/>
          </a:pPr>
          <a:r>
            <a:rPr lang="en-US" sz="1400" kern="1200" dirty="0"/>
            <a:t>We translate these needs into a well-structured document, serving as the roadmap for development.</a:t>
          </a:r>
          <a:endParaRPr lang="en-US" sz="1400" b="0" kern="1200" dirty="0">
            <a:solidFill>
              <a:schemeClr val="accent1">
                <a:lumMod val="50000"/>
              </a:schemeClr>
            </a:solidFill>
          </a:endParaRPr>
        </a:p>
      </dsp:txBody>
      <dsp:txXfrm>
        <a:off x="33509" y="1859107"/>
        <a:ext cx="3344168" cy="1077080"/>
      </dsp:txXfrm>
    </dsp:sp>
    <dsp:sp modelId="{D46B6D7C-1D1A-4BB1-90C5-FE4E0B4C9550}">
      <dsp:nvSpPr>
        <dsp:cNvPr id="0" name=""/>
        <dsp:cNvSpPr/>
      </dsp:nvSpPr>
      <dsp:spPr>
        <a:xfrm rot="5626971">
          <a:off x="1445999" y="3094612"/>
          <a:ext cx="395753" cy="472893"/>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1505924" y="3133311"/>
        <a:ext cx="283735" cy="277027"/>
      </dsp:txXfrm>
    </dsp:sp>
    <dsp:sp modelId="{64A8B4DB-546F-417D-8C7C-034877D3819D}">
      <dsp:nvSpPr>
        <dsp:cNvPr id="0" name=""/>
        <dsp:cNvSpPr/>
      </dsp:nvSpPr>
      <dsp:spPr>
        <a:xfrm>
          <a:off x="100505" y="3714775"/>
          <a:ext cx="2960354" cy="114409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Confirmation and Validation:</a:t>
          </a:r>
          <a:r>
            <a:rPr lang="en-US" sz="1400" kern="1200" dirty="0"/>
            <a:t> </a:t>
          </a:r>
        </a:p>
        <a:p>
          <a:pPr marL="0" lvl="0" indent="0" algn="ctr" defTabSz="622300">
            <a:lnSpc>
              <a:spcPct val="90000"/>
            </a:lnSpc>
            <a:spcBef>
              <a:spcPct val="0"/>
            </a:spcBef>
            <a:spcAft>
              <a:spcPct val="35000"/>
            </a:spcAft>
            <a:buNone/>
          </a:pPr>
          <a:r>
            <a:rPr lang="en-US" sz="1400" kern="1200" dirty="0"/>
            <a:t>We work closely with business teams to ensure the captured requirements are accurate and truly address their needs.</a:t>
          </a:r>
          <a:endParaRPr lang="en-US" sz="1400" b="0" kern="1200" dirty="0">
            <a:solidFill>
              <a:schemeClr val="accent1">
                <a:lumMod val="50000"/>
              </a:schemeClr>
            </a:solidFill>
          </a:endParaRPr>
        </a:p>
      </dsp:txBody>
      <dsp:txXfrm>
        <a:off x="134014" y="3748284"/>
        <a:ext cx="2893336" cy="1077080"/>
      </dsp:txXfrm>
    </dsp:sp>
    <dsp:sp modelId="{23E160BF-A4A0-43FC-A635-AA93D8ABEEB9}">
      <dsp:nvSpPr>
        <dsp:cNvPr id="0" name=""/>
        <dsp:cNvSpPr/>
      </dsp:nvSpPr>
      <dsp:spPr>
        <a:xfrm rot="21489839">
          <a:off x="3496524" y="3872097"/>
          <a:ext cx="563920" cy="472893"/>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496560" y="3968949"/>
        <a:ext cx="422052" cy="283735"/>
      </dsp:txXfrm>
    </dsp:sp>
    <dsp:sp modelId="{DF36C9DD-6D83-491F-87C6-2E0B93193955}">
      <dsp:nvSpPr>
        <dsp:cNvPr id="0" name=""/>
        <dsp:cNvSpPr/>
      </dsp:nvSpPr>
      <dsp:spPr>
        <a:xfrm>
          <a:off x="4124313" y="3586155"/>
          <a:ext cx="2937510" cy="114409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Prioritization Power:</a:t>
          </a:r>
          <a:r>
            <a:rPr lang="en-US" sz="1400" kern="1200" dirty="0"/>
            <a:t> </a:t>
          </a:r>
        </a:p>
        <a:p>
          <a:pPr marL="0" lvl="0" indent="0" algn="ctr" defTabSz="622300">
            <a:lnSpc>
              <a:spcPct val="90000"/>
            </a:lnSpc>
            <a:spcBef>
              <a:spcPct val="0"/>
            </a:spcBef>
            <a:spcAft>
              <a:spcPct val="35000"/>
            </a:spcAft>
            <a:buNone/>
          </a:pPr>
          <a:r>
            <a:rPr lang="en-US" sz="1400" kern="1200" dirty="0"/>
            <a:t>Not all needs are created equal. We prioritize these requirements based on their importance and urgency.</a:t>
          </a:r>
          <a:endParaRPr lang="en-US" sz="1400" b="0" kern="1200" dirty="0">
            <a:solidFill>
              <a:schemeClr val="accent1">
                <a:lumMod val="50000"/>
              </a:schemeClr>
            </a:solidFill>
          </a:endParaRPr>
        </a:p>
      </dsp:txBody>
      <dsp:txXfrm>
        <a:off x="4157822" y="3619664"/>
        <a:ext cx="2870492" cy="1077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931D4-A8C9-4D18-9333-82E68CC93F98}">
      <dsp:nvSpPr>
        <dsp:cNvPr id="0" name=""/>
        <dsp:cNvSpPr/>
      </dsp:nvSpPr>
      <dsp:spPr>
        <a:xfrm>
          <a:off x="0" y="0"/>
          <a:ext cx="2744029" cy="105246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Deep Dive Analysis:</a:t>
          </a:r>
          <a:r>
            <a:rPr lang="en-US" sz="1400" kern="1200" dirty="0"/>
            <a:t> </a:t>
          </a:r>
        </a:p>
        <a:p>
          <a:pPr marL="0" lvl="0" indent="0" algn="ctr" defTabSz="622300">
            <a:lnSpc>
              <a:spcPct val="90000"/>
            </a:lnSpc>
            <a:spcBef>
              <a:spcPct val="0"/>
            </a:spcBef>
            <a:spcAft>
              <a:spcPct val="35000"/>
            </a:spcAft>
            <a:buNone/>
          </a:pPr>
          <a:r>
            <a:rPr lang="en-US" sz="1400" kern="1200" dirty="0"/>
            <a:t>We perform a thorough system analysis to understand the overall needs and limitations of the application.</a:t>
          </a:r>
          <a:endParaRPr lang="en-US" sz="1400" b="0" kern="1200" dirty="0">
            <a:solidFill>
              <a:schemeClr val="accent1">
                <a:lumMod val="50000"/>
              </a:schemeClr>
            </a:solidFill>
          </a:endParaRPr>
        </a:p>
      </dsp:txBody>
      <dsp:txXfrm>
        <a:off x="30826" y="30826"/>
        <a:ext cx="2682377" cy="990815"/>
      </dsp:txXfrm>
    </dsp:sp>
    <dsp:sp modelId="{543675BC-0B7A-4FFA-9537-F4D4EE591FEF}">
      <dsp:nvSpPr>
        <dsp:cNvPr id="0" name=""/>
        <dsp:cNvSpPr/>
      </dsp:nvSpPr>
      <dsp:spPr>
        <a:xfrm rot="3">
          <a:off x="2968078" y="308725"/>
          <a:ext cx="539754" cy="435020"/>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968078" y="395729"/>
        <a:ext cx="409248" cy="261012"/>
      </dsp:txXfrm>
    </dsp:sp>
    <dsp:sp modelId="{F097B657-4426-44C9-8DD2-493D554DDB63}">
      <dsp:nvSpPr>
        <dsp:cNvPr id="0" name=""/>
        <dsp:cNvSpPr/>
      </dsp:nvSpPr>
      <dsp:spPr>
        <a:xfrm>
          <a:off x="3762433" y="3"/>
          <a:ext cx="3420783" cy="105246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Detailed Documentation:</a:t>
          </a:r>
          <a:r>
            <a:rPr lang="en-US" sz="1400" kern="1200" dirty="0"/>
            <a:t> </a:t>
          </a:r>
        </a:p>
        <a:p>
          <a:pPr marL="0" lvl="0" indent="0" algn="ctr" defTabSz="622300">
            <a:lnSpc>
              <a:spcPct val="90000"/>
            </a:lnSpc>
            <a:spcBef>
              <a:spcPct val="0"/>
            </a:spcBef>
            <a:spcAft>
              <a:spcPct val="35000"/>
            </a:spcAft>
            <a:buNone/>
          </a:pPr>
          <a:r>
            <a:rPr lang="en-US" sz="1400" kern="1200" dirty="0"/>
            <a:t>This analysis translates into detailed documentation outlining all functionalities and features the application will offer.</a:t>
          </a:r>
          <a:endParaRPr lang="en-US" sz="1400" b="0" kern="1200" dirty="0">
            <a:solidFill>
              <a:schemeClr val="accent1">
                <a:lumMod val="50000"/>
              </a:schemeClr>
            </a:solidFill>
          </a:endParaRPr>
        </a:p>
      </dsp:txBody>
      <dsp:txXfrm>
        <a:off x="3793259" y="30829"/>
        <a:ext cx="3359131" cy="990815"/>
      </dsp:txXfrm>
    </dsp:sp>
    <dsp:sp modelId="{B1123565-EFF5-42F2-BC04-3E7C29EE8E8E}">
      <dsp:nvSpPr>
        <dsp:cNvPr id="0" name=""/>
        <dsp:cNvSpPr/>
      </dsp:nvSpPr>
      <dsp:spPr>
        <a:xfrm rot="5267407">
          <a:off x="5312865" y="1189672"/>
          <a:ext cx="387910" cy="435020"/>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5374070" y="1213271"/>
        <a:ext cx="261012" cy="271537"/>
      </dsp:txXfrm>
    </dsp:sp>
    <dsp:sp modelId="{1B1D3D7C-AEE4-4755-8264-A78CE108299C}">
      <dsp:nvSpPr>
        <dsp:cNvPr id="0" name=""/>
        <dsp:cNvSpPr/>
      </dsp:nvSpPr>
      <dsp:spPr>
        <a:xfrm>
          <a:off x="4062790" y="1783833"/>
          <a:ext cx="2974677" cy="149132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Breaking it Down:</a:t>
          </a:r>
          <a:r>
            <a:rPr lang="en-US" sz="1400" kern="1200" dirty="0"/>
            <a:t> </a:t>
          </a:r>
        </a:p>
        <a:p>
          <a:pPr marL="0" lvl="0" indent="0" algn="ctr" defTabSz="622300">
            <a:lnSpc>
              <a:spcPct val="90000"/>
            </a:lnSpc>
            <a:spcBef>
              <a:spcPct val="0"/>
            </a:spcBef>
            <a:spcAft>
              <a:spcPct val="35000"/>
            </a:spcAft>
            <a:buNone/>
          </a:pPr>
          <a:r>
            <a:rPr lang="en-US" sz="1400" kern="1200" dirty="0"/>
            <a:t>We break down the application's functionalities into smaller, manageable modules and user stories.</a:t>
          </a:r>
          <a:endParaRPr lang="en-US" sz="1400" b="0" kern="1200" dirty="0">
            <a:solidFill>
              <a:schemeClr val="accent1">
                <a:lumMod val="50000"/>
              </a:schemeClr>
            </a:solidFill>
          </a:endParaRPr>
        </a:p>
      </dsp:txBody>
      <dsp:txXfrm>
        <a:off x="4106469" y="1827512"/>
        <a:ext cx="2887319" cy="1403967"/>
      </dsp:txXfrm>
    </dsp:sp>
    <dsp:sp modelId="{C5A26827-5058-4298-9FE1-818D6915EA4B}">
      <dsp:nvSpPr>
        <dsp:cNvPr id="0" name=""/>
        <dsp:cNvSpPr/>
      </dsp:nvSpPr>
      <dsp:spPr>
        <a:xfrm rot="10809841">
          <a:off x="3352071" y="2306413"/>
          <a:ext cx="502243" cy="435020"/>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3482577" y="2393604"/>
        <a:ext cx="371737" cy="261012"/>
      </dsp:txXfrm>
    </dsp:sp>
    <dsp:sp modelId="{A82BFD83-E211-4371-9251-42D1E36B16A9}">
      <dsp:nvSpPr>
        <dsp:cNvPr id="0" name=""/>
        <dsp:cNvSpPr/>
      </dsp:nvSpPr>
      <dsp:spPr>
        <a:xfrm>
          <a:off x="21524" y="1758211"/>
          <a:ext cx="3093641" cy="151977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Visualizing the Flow:</a:t>
          </a:r>
          <a:r>
            <a:rPr lang="en-US" sz="1400" kern="1200" dirty="0"/>
            <a:t> </a:t>
          </a:r>
        </a:p>
        <a:p>
          <a:pPr marL="0" lvl="0" indent="0" algn="ctr" defTabSz="622300">
            <a:lnSpc>
              <a:spcPct val="90000"/>
            </a:lnSpc>
            <a:spcBef>
              <a:spcPct val="0"/>
            </a:spcBef>
            <a:spcAft>
              <a:spcPct val="35000"/>
            </a:spcAft>
            <a:buNone/>
          </a:pPr>
          <a:r>
            <a:rPr lang="en-US" sz="1400" kern="1200" dirty="0"/>
            <a:t>We create input and output diagrams for each module, offering a clear picture of how data will flow throughout the system.</a:t>
          </a:r>
          <a:endParaRPr lang="en-US" sz="1400" b="0" kern="1200" dirty="0">
            <a:solidFill>
              <a:schemeClr val="accent1">
                <a:lumMod val="50000"/>
              </a:schemeClr>
            </a:solidFill>
          </a:endParaRPr>
        </a:p>
      </dsp:txBody>
      <dsp:txXfrm>
        <a:off x="66037" y="1802724"/>
        <a:ext cx="3004615" cy="1430748"/>
      </dsp:txXfrm>
    </dsp:sp>
    <dsp:sp modelId="{9F35846D-1168-4E89-B95F-79FBC0265F76}">
      <dsp:nvSpPr>
        <dsp:cNvPr id="0" name=""/>
        <dsp:cNvSpPr/>
      </dsp:nvSpPr>
      <dsp:spPr>
        <a:xfrm rot="5271941">
          <a:off x="1423830" y="3399696"/>
          <a:ext cx="370952" cy="435020"/>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476728" y="3431769"/>
        <a:ext cx="261012" cy="259666"/>
      </dsp:txXfrm>
    </dsp:sp>
    <dsp:sp modelId="{2F49DC5E-C5F8-4366-AE92-E2B3ADE7C238}">
      <dsp:nvSpPr>
        <dsp:cNvPr id="0" name=""/>
        <dsp:cNvSpPr/>
      </dsp:nvSpPr>
      <dsp:spPr>
        <a:xfrm>
          <a:off x="15016" y="3977409"/>
          <a:ext cx="3254651" cy="105246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End-to-End Journey:</a:t>
          </a:r>
        </a:p>
        <a:p>
          <a:pPr marL="0" lvl="0" indent="0" algn="ctr" defTabSz="622300">
            <a:lnSpc>
              <a:spcPct val="90000"/>
            </a:lnSpc>
            <a:spcBef>
              <a:spcPct val="0"/>
            </a:spcBef>
            <a:spcAft>
              <a:spcPct val="35000"/>
            </a:spcAft>
            <a:buNone/>
          </a:pPr>
          <a:r>
            <a:rPr lang="en-US" sz="1400" kern="1200" dirty="0"/>
            <a:t> Finally, we create an end-to-end diagram that maps out the entire system architecture, providing a clear picture of how all parts work together.</a:t>
          </a:r>
          <a:endParaRPr lang="en-US" sz="1400" b="0" kern="1200" dirty="0">
            <a:solidFill>
              <a:schemeClr val="accent1">
                <a:lumMod val="50000"/>
              </a:schemeClr>
            </a:solidFill>
          </a:endParaRPr>
        </a:p>
      </dsp:txBody>
      <dsp:txXfrm>
        <a:off x="45842" y="4008235"/>
        <a:ext cx="3192999" cy="990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B1C9A-C121-4384-B55D-FB9D0F20CF0D}">
      <dsp:nvSpPr>
        <dsp:cNvPr id="0" name=""/>
        <dsp:cNvSpPr/>
      </dsp:nvSpPr>
      <dsp:spPr>
        <a:xfrm>
          <a:off x="1379" y="126954"/>
          <a:ext cx="2941277" cy="176476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Beyond Functionality:</a:t>
          </a:r>
          <a:r>
            <a:rPr lang="en-US" sz="1400" kern="1200" dirty="0"/>
            <a:t> </a:t>
          </a:r>
        </a:p>
        <a:p>
          <a:pPr marL="0" lvl="0" indent="0" algn="ctr" defTabSz="622300">
            <a:lnSpc>
              <a:spcPct val="90000"/>
            </a:lnSpc>
            <a:spcBef>
              <a:spcPct val="0"/>
            </a:spcBef>
            <a:spcAft>
              <a:spcPct val="35000"/>
            </a:spcAft>
            <a:buNone/>
          </a:pPr>
          <a:r>
            <a:rPr lang="en-US" sz="1400" kern="1200" dirty="0"/>
            <a:t>We focus not just on what the application does, but also on how it does it. This includes considering non-functional aspects – security, scalability, availability, and performance.</a:t>
          </a:r>
          <a:endParaRPr lang="en-US" sz="1400" b="0" kern="1200" dirty="0">
            <a:solidFill>
              <a:schemeClr val="accent1">
                <a:lumMod val="50000"/>
              </a:schemeClr>
            </a:solidFill>
          </a:endParaRPr>
        </a:p>
      </dsp:txBody>
      <dsp:txXfrm>
        <a:off x="53067" y="178642"/>
        <a:ext cx="2837901" cy="1661390"/>
      </dsp:txXfrm>
    </dsp:sp>
    <dsp:sp modelId="{B73009B1-82E1-4026-AF78-A7357BFF9F32}">
      <dsp:nvSpPr>
        <dsp:cNvPr id="0" name=""/>
        <dsp:cNvSpPr/>
      </dsp:nvSpPr>
      <dsp:spPr>
        <a:xfrm>
          <a:off x="3201488" y="644619"/>
          <a:ext cx="623550" cy="729436"/>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3201488" y="790506"/>
        <a:ext cx="436485" cy="437662"/>
      </dsp:txXfrm>
    </dsp:sp>
    <dsp:sp modelId="{8A8F0CB6-FE60-48A8-896D-78799F7F71BD}">
      <dsp:nvSpPr>
        <dsp:cNvPr id="0" name=""/>
        <dsp:cNvSpPr/>
      </dsp:nvSpPr>
      <dsp:spPr>
        <a:xfrm>
          <a:off x="4119167" y="126954"/>
          <a:ext cx="2941277" cy="176476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Choosing the Right Path:</a:t>
          </a:r>
          <a:r>
            <a:rPr lang="en-US" sz="1400" kern="1200" dirty="0"/>
            <a:t> </a:t>
          </a:r>
        </a:p>
        <a:p>
          <a:pPr marL="0" lvl="0" indent="0" algn="ctr" defTabSz="622300">
            <a:lnSpc>
              <a:spcPct val="90000"/>
            </a:lnSpc>
            <a:spcBef>
              <a:spcPct val="0"/>
            </a:spcBef>
            <a:spcAft>
              <a:spcPct val="35000"/>
            </a:spcAft>
            <a:buNone/>
          </a:pPr>
          <a:r>
            <a:rPr lang="en-US" sz="1400" kern="1200" dirty="0"/>
            <a:t>Based on the identified specifications, we determine the most suitable architecture for the application.</a:t>
          </a:r>
          <a:endParaRPr lang="en-US" sz="1400" b="0" kern="1200" dirty="0">
            <a:solidFill>
              <a:schemeClr val="accent1">
                <a:lumMod val="50000"/>
              </a:schemeClr>
            </a:solidFill>
          </a:endParaRPr>
        </a:p>
      </dsp:txBody>
      <dsp:txXfrm>
        <a:off x="4170855" y="178642"/>
        <a:ext cx="2837901" cy="1661390"/>
      </dsp:txXfrm>
    </dsp:sp>
    <dsp:sp modelId="{25BCB412-14CB-42FE-8E87-205AB651CBE2}">
      <dsp:nvSpPr>
        <dsp:cNvPr id="0" name=""/>
        <dsp:cNvSpPr/>
      </dsp:nvSpPr>
      <dsp:spPr>
        <a:xfrm rot="5400000">
          <a:off x="5278030" y="2097610"/>
          <a:ext cx="623550" cy="729436"/>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5400000">
        <a:off x="5370975" y="2150553"/>
        <a:ext cx="437662" cy="436485"/>
      </dsp:txXfrm>
    </dsp:sp>
    <dsp:sp modelId="{C2031B8D-D662-480D-ABEA-27A38890FEED}">
      <dsp:nvSpPr>
        <dsp:cNvPr id="0" name=""/>
        <dsp:cNvSpPr/>
      </dsp:nvSpPr>
      <dsp:spPr>
        <a:xfrm>
          <a:off x="4119167" y="3068231"/>
          <a:ext cx="2941277" cy="176476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Security First:</a:t>
          </a:r>
          <a:endParaRPr lang="en-US" sz="1400" kern="1200" dirty="0"/>
        </a:p>
        <a:p>
          <a:pPr marL="0" lvl="0" indent="0" algn="ctr" defTabSz="622300">
            <a:lnSpc>
              <a:spcPct val="90000"/>
            </a:lnSpc>
            <a:spcBef>
              <a:spcPct val="0"/>
            </a:spcBef>
            <a:spcAft>
              <a:spcPct val="35000"/>
            </a:spcAft>
            <a:buNone/>
          </a:pPr>
          <a:r>
            <a:rPr lang="en-US" sz="1400" kern="1200" dirty="0"/>
            <a:t>Designing a user access management system is crucial to ensure proper control and data security.</a:t>
          </a:r>
          <a:endParaRPr lang="en-US" sz="1400" b="0" kern="1200" dirty="0">
            <a:solidFill>
              <a:schemeClr val="accent1">
                <a:lumMod val="50000"/>
              </a:schemeClr>
            </a:solidFill>
          </a:endParaRPr>
        </a:p>
      </dsp:txBody>
      <dsp:txXfrm>
        <a:off x="4170855" y="3119919"/>
        <a:ext cx="2837901" cy="1661390"/>
      </dsp:txXfrm>
    </dsp:sp>
    <dsp:sp modelId="{7CA5CCCD-09C5-41DB-A271-85742550A081}">
      <dsp:nvSpPr>
        <dsp:cNvPr id="0" name=""/>
        <dsp:cNvSpPr/>
      </dsp:nvSpPr>
      <dsp:spPr>
        <a:xfrm rot="10800000">
          <a:off x="3236784" y="3585896"/>
          <a:ext cx="623550" cy="729436"/>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10800000">
        <a:off x="3423849" y="3731783"/>
        <a:ext cx="436485" cy="437662"/>
      </dsp:txXfrm>
    </dsp:sp>
    <dsp:sp modelId="{BE508296-ED79-4180-818C-32C9D2644167}">
      <dsp:nvSpPr>
        <dsp:cNvPr id="0" name=""/>
        <dsp:cNvSpPr/>
      </dsp:nvSpPr>
      <dsp:spPr>
        <a:xfrm>
          <a:off x="1379" y="3068231"/>
          <a:ext cx="2941277" cy="176476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Connecting the Dots:</a:t>
          </a:r>
          <a:r>
            <a:rPr lang="en-US" sz="1400" kern="1200" dirty="0"/>
            <a:t> </a:t>
          </a:r>
        </a:p>
        <a:p>
          <a:pPr marL="0" lvl="0" indent="0" algn="ctr" defTabSz="622300">
            <a:lnSpc>
              <a:spcPct val="90000"/>
            </a:lnSpc>
            <a:spcBef>
              <a:spcPct val="0"/>
            </a:spcBef>
            <a:spcAft>
              <a:spcPct val="35000"/>
            </a:spcAft>
            <a:buNone/>
          </a:pPr>
          <a:r>
            <a:rPr lang="en-US" sz="1400" kern="1200" dirty="0"/>
            <a:t>We plan and design any necessary integrations with external systems or APIs to expand the application's reach.</a:t>
          </a:r>
          <a:endParaRPr lang="en-US" sz="1400" b="0" kern="1200" dirty="0">
            <a:solidFill>
              <a:schemeClr val="accent1">
                <a:lumMod val="50000"/>
              </a:schemeClr>
            </a:solidFill>
          </a:endParaRPr>
        </a:p>
      </dsp:txBody>
      <dsp:txXfrm>
        <a:off x="53067" y="3119919"/>
        <a:ext cx="2837901" cy="16613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71D09-8955-4219-974E-0BB85401D308}">
      <dsp:nvSpPr>
        <dsp:cNvPr id="0" name=""/>
        <dsp:cNvSpPr/>
      </dsp:nvSpPr>
      <dsp:spPr>
        <a:xfrm>
          <a:off x="1379" y="126954"/>
          <a:ext cx="2941277" cy="176476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Building the Blocks:</a:t>
          </a:r>
          <a:r>
            <a:rPr lang="en-US" sz="1400" kern="1200" dirty="0"/>
            <a:t> </a:t>
          </a:r>
        </a:p>
        <a:p>
          <a:pPr marL="0" lvl="0" indent="0" algn="ctr" defTabSz="622300">
            <a:lnSpc>
              <a:spcPct val="90000"/>
            </a:lnSpc>
            <a:spcBef>
              <a:spcPct val="0"/>
            </a:spcBef>
            <a:spcAft>
              <a:spcPct val="35000"/>
            </a:spcAft>
            <a:buNone/>
          </a:pPr>
          <a:r>
            <a:rPr lang="en-US" sz="1400" kern="1200" dirty="0"/>
            <a:t>The exciting part! We begin the actual coding and development of the software using appropriate tools and platforms that align with the system specifications.</a:t>
          </a:r>
          <a:endParaRPr lang="en-US" sz="1400" b="0" kern="1200" dirty="0">
            <a:solidFill>
              <a:schemeClr val="accent1">
                <a:lumMod val="50000"/>
              </a:schemeClr>
            </a:solidFill>
          </a:endParaRPr>
        </a:p>
      </dsp:txBody>
      <dsp:txXfrm>
        <a:off x="53067" y="178642"/>
        <a:ext cx="2837901" cy="1661390"/>
      </dsp:txXfrm>
    </dsp:sp>
    <dsp:sp modelId="{56599777-464A-45EE-BA01-F7F152DE29CC}">
      <dsp:nvSpPr>
        <dsp:cNvPr id="0" name=""/>
        <dsp:cNvSpPr/>
      </dsp:nvSpPr>
      <dsp:spPr>
        <a:xfrm>
          <a:off x="3201488" y="644619"/>
          <a:ext cx="623550" cy="729436"/>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3201488" y="790506"/>
        <a:ext cx="436485" cy="437662"/>
      </dsp:txXfrm>
    </dsp:sp>
    <dsp:sp modelId="{B67E0863-9125-4CA0-8EE0-F132FC565912}">
      <dsp:nvSpPr>
        <dsp:cNvPr id="0" name=""/>
        <dsp:cNvSpPr/>
      </dsp:nvSpPr>
      <dsp:spPr>
        <a:xfrm>
          <a:off x="4119167" y="126954"/>
          <a:ext cx="2941277" cy="176476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Clean and Maintainable:</a:t>
          </a:r>
        </a:p>
        <a:p>
          <a:pPr marL="0" lvl="0" indent="0" algn="ctr" defTabSz="622300">
            <a:lnSpc>
              <a:spcPct val="90000"/>
            </a:lnSpc>
            <a:spcBef>
              <a:spcPct val="0"/>
            </a:spcBef>
            <a:spcAft>
              <a:spcPct val="35000"/>
            </a:spcAft>
            <a:buNone/>
          </a:pPr>
          <a:r>
            <a:rPr lang="en-US" sz="1400" kern="1200" dirty="0"/>
            <a:t> We ensure our code adheres to established standards and best practices, keeping it clean, well-structured, and easy to maintain in the future.</a:t>
          </a:r>
          <a:endParaRPr lang="en-US" sz="1400" b="0" kern="1200" dirty="0">
            <a:solidFill>
              <a:schemeClr val="accent1">
                <a:lumMod val="50000"/>
              </a:schemeClr>
            </a:solidFill>
          </a:endParaRPr>
        </a:p>
      </dsp:txBody>
      <dsp:txXfrm>
        <a:off x="4170855" y="178642"/>
        <a:ext cx="2837901" cy="1661390"/>
      </dsp:txXfrm>
    </dsp:sp>
    <dsp:sp modelId="{24A2744C-B43E-4875-B807-2F4110317568}">
      <dsp:nvSpPr>
        <dsp:cNvPr id="0" name=""/>
        <dsp:cNvSpPr/>
      </dsp:nvSpPr>
      <dsp:spPr>
        <a:xfrm rot="5400000">
          <a:off x="5278030" y="2097610"/>
          <a:ext cx="623550" cy="729436"/>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5400000">
        <a:off x="5370975" y="2150553"/>
        <a:ext cx="437662" cy="436485"/>
      </dsp:txXfrm>
    </dsp:sp>
    <dsp:sp modelId="{0F0D199B-57F2-4F5D-9560-6904E9038B7F}">
      <dsp:nvSpPr>
        <dsp:cNvPr id="0" name=""/>
        <dsp:cNvSpPr/>
      </dsp:nvSpPr>
      <dsp:spPr>
        <a:xfrm>
          <a:off x="4119167" y="3068231"/>
          <a:ext cx="2941277" cy="176476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Communication is Key:</a:t>
          </a:r>
          <a:r>
            <a:rPr lang="en-US" sz="1400" kern="1200" dirty="0"/>
            <a:t> </a:t>
          </a:r>
        </a:p>
        <a:p>
          <a:pPr marL="0" lvl="0" indent="0" algn="ctr" defTabSz="622300">
            <a:lnSpc>
              <a:spcPct val="90000"/>
            </a:lnSpc>
            <a:spcBef>
              <a:spcPct val="0"/>
            </a:spcBef>
            <a:spcAft>
              <a:spcPct val="35000"/>
            </a:spcAft>
            <a:buNone/>
          </a:pPr>
          <a:r>
            <a:rPr lang="en-US" sz="1400" kern="1200" dirty="0"/>
            <a:t>Continuous collaboration between the technical and business teams is essential throughout the development process to ensure alignment and avoid delays.</a:t>
          </a:r>
          <a:endParaRPr lang="en-US" sz="1400" b="0" kern="1200" dirty="0">
            <a:solidFill>
              <a:schemeClr val="accent1">
                <a:lumMod val="50000"/>
              </a:schemeClr>
            </a:solidFill>
          </a:endParaRPr>
        </a:p>
      </dsp:txBody>
      <dsp:txXfrm>
        <a:off x="4170855" y="3119919"/>
        <a:ext cx="2837901" cy="16613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0C7A0-9B9F-4221-A418-B7A88FD0235E}">
      <dsp:nvSpPr>
        <dsp:cNvPr id="0" name=""/>
        <dsp:cNvSpPr/>
      </dsp:nvSpPr>
      <dsp:spPr>
        <a:xfrm>
          <a:off x="1379" y="126954"/>
          <a:ext cx="2941277" cy="176476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Testing from the Start:</a:t>
          </a:r>
          <a:r>
            <a:rPr lang="en-US" sz="1600" kern="1200" dirty="0"/>
            <a:t> </a:t>
          </a:r>
        </a:p>
        <a:p>
          <a:pPr marL="0" lvl="0" indent="0" algn="ctr" defTabSz="711200">
            <a:lnSpc>
              <a:spcPct val="90000"/>
            </a:lnSpc>
            <a:spcBef>
              <a:spcPct val="0"/>
            </a:spcBef>
            <a:spcAft>
              <a:spcPct val="35000"/>
            </a:spcAft>
            <a:buNone/>
          </a:pPr>
          <a:r>
            <a:rPr lang="en-US" sz="1600" kern="1200" dirty="0"/>
            <a:t>The testing process starts early, with test cases designed right from the requirements gathering phase.</a:t>
          </a:r>
          <a:endParaRPr lang="en-US" sz="1600" b="0" kern="1200" dirty="0">
            <a:solidFill>
              <a:schemeClr val="accent1">
                <a:lumMod val="50000"/>
              </a:schemeClr>
            </a:solidFill>
          </a:endParaRPr>
        </a:p>
      </dsp:txBody>
      <dsp:txXfrm>
        <a:off x="53067" y="178642"/>
        <a:ext cx="2837901" cy="1661390"/>
      </dsp:txXfrm>
    </dsp:sp>
    <dsp:sp modelId="{4DC58061-F0AB-4E30-B008-22CAABC529E9}">
      <dsp:nvSpPr>
        <dsp:cNvPr id="0" name=""/>
        <dsp:cNvSpPr/>
      </dsp:nvSpPr>
      <dsp:spPr>
        <a:xfrm>
          <a:off x="3201488" y="644619"/>
          <a:ext cx="623550" cy="729436"/>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3201488" y="790506"/>
        <a:ext cx="436485" cy="437662"/>
      </dsp:txXfrm>
    </dsp:sp>
    <dsp:sp modelId="{4035BC9C-60DC-40CF-B625-7BA66E6E36C7}">
      <dsp:nvSpPr>
        <dsp:cNvPr id="0" name=""/>
        <dsp:cNvSpPr/>
      </dsp:nvSpPr>
      <dsp:spPr>
        <a:xfrm>
          <a:off x="4119167" y="126954"/>
          <a:ext cx="2941277" cy="176476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Collaboration for Success:</a:t>
          </a:r>
          <a:r>
            <a:rPr lang="en-US" sz="1600" kern="1200" dirty="0"/>
            <a:t> </a:t>
          </a:r>
        </a:p>
        <a:p>
          <a:pPr marL="0" lvl="0" indent="0" algn="ctr" defTabSz="711200">
            <a:lnSpc>
              <a:spcPct val="90000"/>
            </a:lnSpc>
            <a:spcBef>
              <a:spcPct val="0"/>
            </a:spcBef>
            <a:spcAft>
              <a:spcPct val="35000"/>
            </a:spcAft>
            <a:buNone/>
          </a:pPr>
          <a:r>
            <a:rPr lang="en-US" sz="1600" kern="1200" dirty="0"/>
            <a:t>We work hand-in-hand with the development team to identify and fix any software bugs before they reach users.</a:t>
          </a:r>
          <a:endParaRPr lang="en-US" sz="1600" b="0" kern="1200" dirty="0">
            <a:solidFill>
              <a:schemeClr val="accent1">
                <a:lumMod val="50000"/>
              </a:schemeClr>
            </a:solidFill>
          </a:endParaRPr>
        </a:p>
      </dsp:txBody>
      <dsp:txXfrm>
        <a:off x="4170855" y="178642"/>
        <a:ext cx="2837901" cy="1661390"/>
      </dsp:txXfrm>
    </dsp:sp>
    <dsp:sp modelId="{600FE391-0736-443D-B0E8-807E46BDDE60}">
      <dsp:nvSpPr>
        <dsp:cNvPr id="0" name=""/>
        <dsp:cNvSpPr/>
      </dsp:nvSpPr>
      <dsp:spPr>
        <a:xfrm rot="5400000">
          <a:off x="5278030" y="2097610"/>
          <a:ext cx="623550" cy="729436"/>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5400000">
        <a:off x="5370975" y="2150553"/>
        <a:ext cx="437662" cy="436485"/>
      </dsp:txXfrm>
    </dsp:sp>
    <dsp:sp modelId="{841CE8B0-FC27-40A0-B6CC-A7588A3F5D5A}">
      <dsp:nvSpPr>
        <dsp:cNvPr id="0" name=""/>
        <dsp:cNvSpPr/>
      </dsp:nvSpPr>
      <dsp:spPr>
        <a:xfrm>
          <a:off x="4119167" y="3068231"/>
          <a:ext cx="2941277" cy="176476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Testing the Waters:</a:t>
          </a:r>
          <a:r>
            <a:rPr lang="en-US" sz="1600" kern="1200" dirty="0"/>
            <a:t> </a:t>
          </a:r>
        </a:p>
        <a:p>
          <a:pPr marL="0" lvl="0" indent="0" algn="ctr" defTabSz="711200">
            <a:lnSpc>
              <a:spcPct val="90000"/>
            </a:lnSpc>
            <a:spcBef>
              <a:spcPct val="0"/>
            </a:spcBef>
            <a:spcAft>
              <a:spcPct val="35000"/>
            </a:spcAft>
            <a:buNone/>
          </a:pPr>
          <a:r>
            <a:rPr lang="en-US" sz="1600" kern="1200" dirty="0"/>
            <a:t>An extensive testing plan is developed to cover all aspects, including functional, integration, stress, and performance testing.</a:t>
          </a:r>
          <a:endParaRPr lang="en-US" sz="1600" b="0" kern="1200" dirty="0">
            <a:solidFill>
              <a:schemeClr val="accent1">
                <a:lumMod val="50000"/>
              </a:schemeClr>
            </a:solidFill>
          </a:endParaRPr>
        </a:p>
      </dsp:txBody>
      <dsp:txXfrm>
        <a:off x="4170855" y="3119919"/>
        <a:ext cx="2837901" cy="1661390"/>
      </dsp:txXfrm>
    </dsp:sp>
    <dsp:sp modelId="{FB0EC7EE-5382-4EE1-AF1D-49A271FB3A2B}">
      <dsp:nvSpPr>
        <dsp:cNvPr id="0" name=""/>
        <dsp:cNvSpPr/>
      </dsp:nvSpPr>
      <dsp:spPr>
        <a:xfrm rot="10800000">
          <a:off x="3236784" y="3585896"/>
          <a:ext cx="623550" cy="729436"/>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10800000">
        <a:off x="3423849" y="3731783"/>
        <a:ext cx="436485" cy="437662"/>
      </dsp:txXfrm>
    </dsp:sp>
    <dsp:sp modelId="{010EC905-0E10-4EC7-8218-97A2CEFF21A4}">
      <dsp:nvSpPr>
        <dsp:cNvPr id="0" name=""/>
        <dsp:cNvSpPr/>
      </dsp:nvSpPr>
      <dsp:spPr>
        <a:xfrm>
          <a:off x="1379" y="3068231"/>
          <a:ext cx="2941277" cy="176476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Final Quality Check:</a:t>
          </a:r>
        </a:p>
        <a:p>
          <a:pPr marL="0" lvl="0" indent="0" algn="ctr" defTabSz="711200">
            <a:lnSpc>
              <a:spcPct val="90000"/>
            </a:lnSpc>
            <a:spcBef>
              <a:spcPct val="0"/>
            </a:spcBef>
            <a:spcAft>
              <a:spcPct val="35000"/>
            </a:spcAft>
            <a:buNone/>
          </a:pPr>
          <a:r>
            <a:rPr lang="en-US" sz="1600" kern="1200" dirty="0"/>
            <a:t> A rigorous final quality assurance step examines the application's overall functionality, dependability, and efficiency before release.</a:t>
          </a:r>
          <a:endParaRPr lang="en-US" sz="1600" b="0" kern="1200" dirty="0">
            <a:solidFill>
              <a:schemeClr val="accent1">
                <a:lumMod val="50000"/>
              </a:schemeClr>
            </a:solidFill>
          </a:endParaRPr>
        </a:p>
      </dsp:txBody>
      <dsp:txXfrm>
        <a:off x="53067" y="3119919"/>
        <a:ext cx="2837901" cy="16613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71D09-8955-4219-974E-0BB85401D308}">
      <dsp:nvSpPr>
        <dsp:cNvPr id="0" name=""/>
        <dsp:cNvSpPr/>
      </dsp:nvSpPr>
      <dsp:spPr>
        <a:xfrm>
          <a:off x="1379" y="126954"/>
          <a:ext cx="2941277" cy="176476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 Smooth Takeoff:</a:t>
          </a:r>
          <a:r>
            <a:rPr lang="en-US" sz="1600" kern="1200" dirty="0"/>
            <a:t> </a:t>
          </a:r>
        </a:p>
        <a:p>
          <a:pPr marL="0" lvl="0" indent="0" algn="ctr" defTabSz="711200">
            <a:lnSpc>
              <a:spcPct val="90000"/>
            </a:lnSpc>
            <a:spcBef>
              <a:spcPct val="0"/>
            </a:spcBef>
            <a:spcAft>
              <a:spcPct val="35000"/>
            </a:spcAft>
            <a:buNone/>
          </a:pPr>
          <a:r>
            <a:rPr lang="en-US" sz="1600" kern="1200" dirty="0"/>
            <a:t>We plan a successful software launch that includes user training and creating awareness within the business.</a:t>
          </a:r>
          <a:endParaRPr lang="en-US" sz="1600" b="0" kern="1200" dirty="0">
            <a:solidFill>
              <a:schemeClr val="accent1">
                <a:lumMod val="50000"/>
              </a:schemeClr>
            </a:solidFill>
          </a:endParaRPr>
        </a:p>
      </dsp:txBody>
      <dsp:txXfrm>
        <a:off x="53067" y="178642"/>
        <a:ext cx="2837901" cy="1661390"/>
      </dsp:txXfrm>
    </dsp:sp>
    <dsp:sp modelId="{56599777-464A-45EE-BA01-F7F152DE29CC}">
      <dsp:nvSpPr>
        <dsp:cNvPr id="0" name=""/>
        <dsp:cNvSpPr/>
      </dsp:nvSpPr>
      <dsp:spPr>
        <a:xfrm>
          <a:off x="3201488" y="644619"/>
          <a:ext cx="623550" cy="729436"/>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3201488" y="790506"/>
        <a:ext cx="436485" cy="437662"/>
      </dsp:txXfrm>
    </dsp:sp>
    <dsp:sp modelId="{B67E0863-9125-4CA0-8EE0-F132FC565912}">
      <dsp:nvSpPr>
        <dsp:cNvPr id="0" name=""/>
        <dsp:cNvSpPr/>
      </dsp:nvSpPr>
      <dsp:spPr>
        <a:xfrm>
          <a:off x="4119167" y="126954"/>
          <a:ext cx="2941277" cy="176476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Empowering Users:</a:t>
          </a:r>
        </a:p>
        <a:p>
          <a:pPr marL="0" lvl="0" indent="0" algn="ctr" defTabSz="711200">
            <a:lnSpc>
              <a:spcPct val="90000"/>
            </a:lnSpc>
            <a:spcBef>
              <a:spcPct val="0"/>
            </a:spcBef>
            <a:spcAft>
              <a:spcPct val="35000"/>
            </a:spcAft>
            <a:buNone/>
          </a:pPr>
          <a:r>
            <a:rPr lang="en-US" sz="1600" kern="1200" dirty="0"/>
            <a:t> We provide comprehensive technical and business documentation to help users navigate and use the application effectively.</a:t>
          </a:r>
          <a:endParaRPr lang="en-US" sz="1600" b="0" kern="1200" dirty="0">
            <a:solidFill>
              <a:schemeClr val="accent1">
                <a:lumMod val="50000"/>
              </a:schemeClr>
            </a:solidFill>
          </a:endParaRPr>
        </a:p>
      </dsp:txBody>
      <dsp:txXfrm>
        <a:off x="4170855" y="178642"/>
        <a:ext cx="2837901" cy="1661390"/>
      </dsp:txXfrm>
    </dsp:sp>
    <dsp:sp modelId="{24A2744C-B43E-4875-B807-2F4110317568}">
      <dsp:nvSpPr>
        <dsp:cNvPr id="0" name=""/>
        <dsp:cNvSpPr/>
      </dsp:nvSpPr>
      <dsp:spPr>
        <a:xfrm rot="5400000">
          <a:off x="5278030" y="2097610"/>
          <a:ext cx="623550" cy="729436"/>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5400000">
        <a:off x="5370975" y="2150553"/>
        <a:ext cx="437662" cy="436485"/>
      </dsp:txXfrm>
    </dsp:sp>
    <dsp:sp modelId="{0F0D199B-57F2-4F5D-9560-6904E9038B7F}">
      <dsp:nvSpPr>
        <dsp:cNvPr id="0" name=""/>
        <dsp:cNvSpPr/>
      </dsp:nvSpPr>
      <dsp:spPr>
        <a:xfrm>
          <a:off x="4119167" y="3068231"/>
          <a:ext cx="2941277" cy="176476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Stability and Control:</a:t>
          </a:r>
          <a:r>
            <a:rPr lang="en-US" sz="1600" kern="1200" dirty="0"/>
            <a:t> </a:t>
          </a:r>
        </a:p>
        <a:p>
          <a:pPr marL="0" lvl="0" indent="0" algn="ctr" defTabSz="711200">
            <a:lnSpc>
              <a:spcPct val="90000"/>
            </a:lnSpc>
            <a:spcBef>
              <a:spcPct val="0"/>
            </a:spcBef>
            <a:spcAft>
              <a:spcPct val="35000"/>
            </a:spcAft>
            <a:buNone/>
          </a:pPr>
          <a:r>
            <a:rPr lang="en-US" sz="1600" kern="1200" dirty="0"/>
            <a:t>We establish robust release management practices to ensure the integrity and stability of the production environment.</a:t>
          </a:r>
          <a:endParaRPr lang="en-US" sz="1600" b="0" kern="1200" dirty="0">
            <a:solidFill>
              <a:schemeClr val="accent1">
                <a:lumMod val="50000"/>
              </a:schemeClr>
            </a:solidFill>
          </a:endParaRPr>
        </a:p>
      </dsp:txBody>
      <dsp:txXfrm>
        <a:off x="4170855" y="3119919"/>
        <a:ext cx="2837901" cy="16613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71D09-8955-4219-974E-0BB85401D308}">
      <dsp:nvSpPr>
        <dsp:cNvPr id="0" name=""/>
        <dsp:cNvSpPr/>
      </dsp:nvSpPr>
      <dsp:spPr>
        <a:xfrm>
          <a:off x="32375" y="1237"/>
          <a:ext cx="3342717" cy="156615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Namaa's</a:t>
          </a:r>
          <a:r>
            <a:rPr lang="en-US" sz="1600" b="1" kern="1200" dirty="0"/>
            <a:t> Expertise:</a:t>
          </a:r>
          <a:r>
            <a:rPr lang="en-US" sz="1600" kern="1200" dirty="0"/>
            <a:t> </a:t>
          </a:r>
        </a:p>
        <a:p>
          <a:pPr marL="0" lvl="0" indent="0" algn="ctr" defTabSz="711200">
            <a:lnSpc>
              <a:spcPct val="90000"/>
            </a:lnSpc>
            <a:spcBef>
              <a:spcPct val="0"/>
            </a:spcBef>
            <a:spcAft>
              <a:spcPct val="35000"/>
            </a:spcAft>
            <a:buNone/>
          </a:pPr>
          <a:r>
            <a:rPr lang="en-US" sz="1600" kern="1200" dirty="0"/>
            <a:t>Our team excels at producing clear, comprehensive documentation that supports the development process and serves as a valuable reference for future use.</a:t>
          </a:r>
          <a:endParaRPr lang="en-US" sz="1600" b="0" kern="1200" dirty="0">
            <a:solidFill>
              <a:schemeClr val="accent1">
                <a:lumMod val="50000"/>
              </a:schemeClr>
            </a:solidFill>
          </a:endParaRPr>
        </a:p>
      </dsp:txBody>
      <dsp:txXfrm>
        <a:off x="78246" y="47108"/>
        <a:ext cx="3250975" cy="1474410"/>
      </dsp:txXfrm>
    </dsp:sp>
    <dsp:sp modelId="{56599777-464A-45EE-BA01-F7F152DE29CC}">
      <dsp:nvSpPr>
        <dsp:cNvPr id="0" name=""/>
        <dsp:cNvSpPr/>
      </dsp:nvSpPr>
      <dsp:spPr>
        <a:xfrm>
          <a:off x="3604795" y="460642"/>
          <a:ext cx="553373" cy="647343"/>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3604795" y="590111"/>
        <a:ext cx="387361" cy="388405"/>
      </dsp:txXfrm>
    </dsp:sp>
    <dsp:sp modelId="{B67E0863-9125-4CA0-8EE0-F132FC565912}">
      <dsp:nvSpPr>
        <dsp:cNvPr id="0" name=""/>
        <dsp:cNvSpPr/>
      </dsp:nvSpPr>
      <dsp:spPr>
        <a:xfrm>
          <a:off x="4419194" y="1237"/>
          <a:ext cx="2610254" cy="156615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Keeping it Up-to-Date:</a:t>
          </a:r>
        </a:p>
        <a:p>
          <a:pPr marL="0" lvl="0" indent="0" algn="ctr" defTabSz="711200">
            <a:lnSpc>
              <a:spcPct val="90000"/>
            </a:lnSpc>
            <a:spcBef>
              <a:spcPct val="0"/>
            </a:spcBef>
            <a:spcAft>
              <a:spcPct val="35000"/>
            </a:spcAft>
            <a:buNone/>
          </a:pPr>
          <a:r>
            <a:rPr lang="en-US" sz="1600" kern="1200" dirty="0"/>
            <a:t> The application doesn't stop after launch. </a:t>
          </a:r>
          <a:r>
            <a:rPr lang="en-US" sz="1600" kern="1200" dirty="0" err="1"/>
            <a:t>Namaa's</a:t>
          </a:r>
          <a:r>
            <a:rPr lang="en-US" sz="1600" kern="1200" dirty="0"/>
            <a:t> team is equipped to plan, develop, and integrate new features as needed.</a:t>
          </a:r>
          <a:endParaRPr lang="en-US" sz="1600" b="0" kern="1200" dirty="0">
            <a:solidFill>
              <a:schemeClr val="accent1">
                <a:lumMod val="50000"/>
              </a:schemeClr>
            </a:solidFill>
          </a:endParaRPr>
        </a:p>
      </dsp:txBody>
      <dsp:txXfrm>
        <a:off x="4465065" y="47108"/>
        <a:ext cx="2518512" cy="1474410"/>
      </dsp:txXfrm>
    </dsp:sp>
    <dsp:sp modelId="{24A2744C-B43E-4875-B807-2F4110317568}">
      <dsp:nvSpPr>
        <dsp:cNvPr id="0" name=""/>
        <dsp:cNvSpPr/>
      </dsp:nvSpPr>
      <dsp:spPr>
        <a:xfrm rot="7651174">
          <a:off x="4490121" y="1678175"/>
          <a:ext cx="598587" cy="647343"/>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5400000">
        <a:off x="4649896" y="1721126"/>
        <a:ext cx="388405" cy="419011"/>
      </dsp:txXfrm>
    </dsp:sp>
    <dsp:sp modelId="{0F0D199B-57F2-4F5D-9560-6904E9038B7F}">
      <dsp:nvSpPr>
        <dsp:cNvPr id="0" name=""/>
        <dsp:cNvSpPr/>
      </dsp:nvSpPr>
      <dsp:spPr>
        <a:xfrm>
          <a:off x="752909" y="2463176"/>
          <a:ext cx="5562164" cy="234722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Reliable Support:</a:t>
          </a:r>
          <a:r>
            <a:rPr lang="en-US" sz="1600" kern="1200" dirty="0"/>
            <a:t> </a:t>
          </a:r>
        </a:p>
        <a:p>
          <a:pPr marL="0" lvl="0" indent="0" algn="ctr" defTabSz="711200">
            <a:lnSpc>
              <a:spcPct val="90000"/>
            </a:lnSpc>
            <a:spcBef>
              <a:spcPct val="0"/>
            </a:spcBef>
            <a:spcAft>
              <a:spcPct val="35000"/>
            </a:spcAft>
            <a:buNone/>
          </a:pPr>
          <a:r>
            <a:rPr lang="en-US" sz="1600" kern="1200" dirty="0"/>
            <a:t>We establish a clear support process to address any reported software problems promptly and efficiently, ensuring a smooth user experience.</a:t>
          </a:r>
        </a:p>
        <a:p>
          <a:pPr marL="0" lvl="0" indent="0" algn="ctr" defTabSz="711200">
            <a:lnSpc>
              <a:spcPct val="90000"/>
            </a:lnSpc>
            <a:spcBef>
              <a:spcPct val="0"/>
            </a:spcBef>
            <a:spcAft>
              <a:spcPct val="35000"/>
            </a:spcAft>
            <a:buNone/>
          </a:pPr>
          <a:r>
            <a:rPr lang="en-US" sz="1600" kern="1200" dirty="0"/>
            <a:t>This concludes our step-by-step journey through application development. By following these key stages, we can transform your vision into a successful, user-friendly application!</a:t>
          </a:r>
          <a:endParaRPr lang="en-US" sz="1600" b="0" kern="1200" dirty="0">
            <a:solidFill>
              <a:schemeClr val="accent1">
                <a:lumMod val="50000"/>
              </a:schemeClr>
            </a:solidFill>
          </a:endParaRPr>
        </a:p>
      </dsp:txBody>
      <dsp:txXfrm>
        <a:off x="821657" y="2531924"/>
        <a:ext cx="5424668" cy="220972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923C0-AF26-4377-8D8A-E3DF40ADC00A}" type="datetimeFigureOut">
              <a:rPr lang="en-US" smtClean="0"/>
              <a:t>3/28/2024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4CCBB-D821-4713-8E3E-1A5D2FF52F57}" type="slidenum">
              <a:rPr lang="en-US" smtClean="0"/>
              <a:t>‹#›</a:t>
            </a:fld>
            <a:endParaRPr lang="en-US" dirty="0"/>
          </a:p>
        </p:txBody>
      </p:sp>
    </p:spTree>
    <p:extLst>
      <p:ext uri="{BB962C8B-B14F-4D97-AF65-F5344CB8AC3E}">
        <p14:creationId xmlns:p14="http://schemas.microsoft.com/office/powerpoint/2010/main" val="2562198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4CCBB-D821-4713-8E3E-1A5D2FF52F5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926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4CCBB-D821-4713-8E3E-1A5D2FF52F57}" type="slidenum">
              <a:rPr lang="en-US" smtClean="0"/>
              <a:t>13</a:t>
            </a:fld>
            <a:endParaRPr lang="en-US" dirty="0"/>
          </a:p>
        </p:txBody>
      </p:sp>
    </p:spTree>
    <p:extLst>
      <p:ext uri="{BB962C8B-B14F-4D97-AF65-F5344CB8AC3E}">
        <p14:creationId xmlns:p14="http://schemas.microsoft.com/office/powerpoint/2010/main" val="2256626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4CCBB-D821-4713-8E3E-1A5D2FF52F57}" type="slidenum">
              <a:rPr lang="en-US" smtClean="0"/>
              <a:t>14</a:t>
            </a:fld>
            <a:endParaRPr lang="en-US" dirty="0"/>
          </a:p>
        </p:txBody>
      </p:sp>
    </p:spTree>
    <p:extLst>
      <p:ext uri="{BB962C8B-B14F-4D97-AF65-F5344CB8AC3E}">
        <p14:creationId xmlns:p14="http://schemas.microsoft.com/office/powerpoint/2010/main" val="3056457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4CCBB-D821-4713-8E3E-1A5D2FF52F57}" type="slidenum">
              <a:rPr lang="en-US" smtClean="0"/>
              <a:t>15</a:t>
            </a:fld>
            <a:endParaRPr lang="en-US" dirty="0"/>
          </a:p>
        </p:txBody>
      </p:sp>
    </p:spTree>
    <p:extLst>
      <p:ext uri="{BB962C8B-B14F-4D97-AF65-F5344CB8AC3E}">
        <p14:creationId xmlns:p14="http://schemas.microsoft.com/office/powerpoint/2010/main" val="2352875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4CCBB-D821-4713-8E3E-1A5D2FF52F57}" type="slidenum">
              <a:rPr lang="en-US" smtClean="0"/>
              <a:t>16</a:t>
            </a:fld>
            <a:endParaRPr lang="en-US" dirty="0"/>
          </a:p>
        </p:txBody>
      </p:sp>
    </p:spTree>
    <p:extLst>
      <p:ext uri="{BB962C8B-B14F-4D97-AF65-F5344CB8AC3E}">
        <p14:creationId xmlns:p14="http://schemas.microsoft.com/office/powerpoint/2010/main" val="2704091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4CCBB-D821-4713-8E3E-1A5D2FF52F57}" type="slidenum">
              <a:rPr lang="en-US" smtClean="0"/>
              <a:t>17</a:t>
            </a:fld>
            <a:endParaRPr lang="en-US" dirty="0"/>
          </a:p>
        </p:txBody>
      </p:sp>
    </p:spTree>
    <p:extLst>
      <p:ext uri="{BB962C8B-B14F-4D97-AF65-F5344CB8AC3E}">
        <p14:creationId xmlns:p14="http://schemas.microsoft.com/office/powerpoint/2010/main" val="2689794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Instructor Notes:</a:t>
            </a:r>
          </a:p>
          <a:p>
            <a:r>
              <a:rPr lang="en-US" sz="1400" dirty="0"/>
              <a:t>See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10851-83C9-8D40-A6AD-09CFF9120B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827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1D8F0-0EA7-48E7-83AA-87BBEA3B0E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9359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Instructor Notes:</a:t>
            </a:r>
          </a:p>
          <a:p>
            <a:r>
              <a:rPr lang="en-US" sz="1400" dirty="0"/>
              <a:t>See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10851-83C9-8D40-A6AD-09CFF9120B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393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Instructor Notes:</a:t>
            </a:r>
          </a:p>
          <a:p>
            <a:r>
              <a:rPr lang="en-US" sz="1400" dirty="0"/>
              <a:t>See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10851-83C9-8D40-A6AD-09CFF9120B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478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1D8F0-0EA7-48E7-83AA-87BBEA3B0E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42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4CCBB-D821-4713-8E3E-1A5D2FF52F5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255408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Instructor Notes:</a:t>
            </a:r>
          </a:p>
          <a:p>
            <a:r>
              <a:rPr lang="en-US" sz="1400" dirty="0"/>
              <a:t>See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10851-83C9-8D40-A6AD-09CFF9120B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716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1D8F0-0EA7-48E7-83AA-87BBEA3B0E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425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Instructor Notes:</a:t>
            </a:r>
          </a:p>
          <a:p>
            <a:r>
              <a:rPr lang="en-US" sz="1400" dirty="0"/>
              <a:t>See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10851-83C9-8D40-A6AD-09CFF9120B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203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1D8F0-0EA7-48E7-83AA-87BBEA3B0E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498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4CCBB-D821-4713-8E3E-1A5D2FF52F57}" type="slidenum">
              <a:rPr lang="en-US" smtClean="0"/>
              <a:t>29</a:t>
            </a:fld>
            <a:endParaRPr lang="en-US" dirty="0"/>
          </a:p>
        </p:txBody>
      </p:sp>
    </p:spTree>
    <p:extLst>
      <p:ext uri="{BB962C8B-B14F-4D97-AF65-F5344CB8AC3E}">
        <p14:creationId xmlns:p14="http://schemas.microsoft.com/office/powerpoint/2010/main" val="940091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4CCBB-D821-4713-8E3E-1A5D2FF52F57}" type="slidenum">
              <a:rPr lang="en-US" smtClean="0"/>
              <a:t>30</a:t>
            </a:fld>
            <a:endParaRPr lang="en-US" dirty="0"/>
          </a:p>
        </p:txBody>
      </p:sp>
    </p:spTree>
    <p:extLst>
      <p:ext uri="{BB962C8B-B14F-4D97-AF65-F5344CB8AC3E}">
        <p14:creationId xmlns:p14="http://schemas.microsoft.com/office/powerpoint/2010/main" val="3573295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4CCBB-D821-4713-8E3E-1A5D2FF52F57}" type="slidenum">
              <a:rPr lang="en-US" smtClean="0"/>
              <a:t>3</a:t>
            </a:fld>
            <a:endParaRPr lang="en-US" dirty="0"/>
          </a:p>
        </p:txBody>
      </p:sp>
    </p:spTree>
    <p:extLst>
      <p:ext uri="{BB962C8B-B14F-4D97-AF65-F5344CB8AC3E}">
        <p14:creationId xmlns:p14="http://schemas.microsoft.com/office/powerpoint/2010/main" val="92761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4CCBB-D821-4713-8E3E-1A5D2FF52F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865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4CCBB-D821-4713-8E3E-1A5D2FF52F57}" type="slidenum">
              <a:rPr lang="en-US" smtClean="0"/>
              <a:t>7</a:t>
            </a:fld>
            <a:endParaRPr lang="en-US" dirty="0"/>
          </a:p>
        </p:txBody>
      </p:sp>
    </p:spTree>
    <p:extLst>
      <p:ext uri="{BB962C8B-B14F-4D97-AF65-F5344CB8AC3E}">
        <p14:creationId xmlns:p14="http://schemas.microsoft.com/office/powerpoint/2010/main" val="172237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4CCBB-D821-4713-8E3E-1A5D2FF52F57}" type="slidenum">
              <a:rPr lang="en-US" smtClean="0"/>
              <a:t>9</a:t>
            </a:fld>
            <a:endParaRPr lang="en-US" dirty="0"/>
          </a:p>
        </p:txBody>
      </p:sp>
    </p:spTree>
    <p:extLst>
      <p:ext uri="{BB962C8B-B14F-4D97-AF65-F5344CB8AC3E}">
        <p14:creationId xmlns:p14="http://schemas.microsoft.com/office/powerpoint/2010/main" val="3038149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4CCBB-D821-4713-8E3E-1A5D2FF52F57}" type="slidenum">
              <a:rPr lang="en-US" smtClean="0"/>
              <a:t>10</a:t>
            </a:fld>
            <a:endParaRPr lang="en-US" dirty="0"/>
          </a:p>
        </p:txBody>
      </p:sp>
    </p:spTree>
    <p:extLst>
      <p:ext uri="{BB962C8B-B14F-4D97-AF65-F5344CB8AC3E}">
        <p14:creationId xmlns:p14="http://schemas.microsoft.com/office/powerpoint/2010/main" val="155217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4CCBB-D821-4713-8E3E-1A5D2FF52F57}" type="slidenum">
              <a:rPr lang="en-US" smtClean="0"/>
              <a:t>11</a:t>
            </a:fld>
            <a:endParaRPr lang="en-US" dirty="0"/>
          </a:p>
        </p:txBody>
      </p:sp>
    </p:spTree>
    <p:extLst>
      <p:ext uri="{BB962C8B-B14F-4D97-AF65-F5344CB8AC3E}">
        <p14:creationId xmlns:p14="http://schemas.microsoft.com/office/powerpoint/2010/main" val="1936830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4CCBB-D821-4713-8E3E-1A5D2FF52F57}" type="slidenum">
              <a:rPr lang="en-US" smtClean="0"/>
              <a:t>12</a:t>
            </a:fld>
            <a:endParaRPr lang="en-US" dirty="0"/>
          </a:p>
        </p:txBody>
      </p:sp>
    </p:spTree>
    <p:extLst>
      <p:ext uri="{BB962C8B-B14F-4D97-AF65-F5344CB8AC3E}">
        <p14:creationId xmlns:p14="http://schemas.microsoft.com/office/powerpoint/2010/main" val="1769028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844E2B-E120-4E86-9C6E-D0C05BD81B1C}" type="datetimeFigureOut">
              <a:rPr lang="en-US" smtClean="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7F3A3-DB2D-4DE0-BEF9-3E39E13D432A}" type="slidenum">
              <a:rPr lang="en-US" smtClean="0"/>
              <a:t>‹#›</a:t>
            </a:fld>
            <a:endParaRPr lang="en-US" dirty="0"/>
          </a:p>
        </p:txBody>
      </p:sp>
    </p:spTree>
    <p:extLst>
      <p:ext uri="{BB962C8B-B14F-4D97-AF65-F5344CB8AC3E}">
        <p14:creationId xmlns:p14="http://schemas.microsoft.com/office/powerpoint/2010/main" val="3178183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44E2B-E120-4E86-9C6E-D0C05BD81B1C}" type="datetimeFigureOut">
              <a:rPr lang="en-US" smtClean="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7F3A3-DB2D-4DE0-BEF9-3E39E13D432A}" type="slidenum">
              <a:rPr lang="en-US" smtClean="0"/>
              <a:t>‹#›</a:t>
            </a:fld>
            <a:endParaRPr lang="en-US" dirty="0"/>
          </a:p>
        </p:txBody>
      </p:sp>
    </p:spTree>
    <p:extLst>
      <p:ext uri="{BB962C8B-B14F-4D97-AF65-F5344CB8AC3E}">
        <p14:creationId xmlns:p14="http://schemas.microsoft.com/office/powerpoint/2010/main" val="2853500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44E2B-E120-4E86-9C6E-D0C05BD81B1C}" type="datetimeFigureOut">
              <a:rPr lang="en-US" smtClean="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7F3A3-DB2D-4DE0-BEF9-3E39E13D432A}" type="slidenum">
              <a:rPr lang="en-US" smtClean="0"/>
              <a:t>‹#›</a:t>
            </a:fld>
            <a:endParaRPr lang="en-US" dirty="0"/>
          </a:p>
        </p:txBody>
      </p:sp>
    </p:spTree>
    <p:extLst>
      <p:ext uri="{BB962C8B-B14F-4D97-AF65-F5344CB8AC3E}">
        <p14:creationId xmlns:p14="http://schemas.microsoft.com/office/powerpoint/2010/main" val="3371890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844E2B-E120-4E86-9C6E-D0C05BD81B1C}" type="datetimeFigureOut">
              <a:rPr lang="en-US" smtClean="0">
                <a:solidFill>
                  <a:prstClr val="black">
                    <a:tint val="75000"/>
                  </a:prstClr>
                </a:solidFill>
              </a:rPr>
              <a:pPr/>
              <a:t>3/28/2024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17F3A3-DB2D-4DE0-BEF9-3E39E13D43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2033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44E2B-E120-4E86-9C6E-D0C05BD81B1C}" type="datetimeFigureOut">
              <a:rPr lang="en-US" smtClean="0">
                <a:solidFill>
                  <a:prstClr val="black">
                    <a:tint val="75000"/>
                  </a:prstClr>
                </a:solidFill>
              </a:rPr>
              <a:pPr/>
              <a:t>3/28/2024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17F3A3-DB2D-4DE0-BEF9-3E39E13D43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0739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844E2B-E120-4E86-9C6E-D0C05BD81B1C}" type="datetimeFigureOut">
              <a:rPr lang="en-US" smtClean="0">
                <a:solidFill>
                  <a:prstClr val="black">
                    <a:tint val="75000"/>
                  </a:prstClr>
                </a:solidFill>
              </a:rPr>
              <a:pPr/>
              <a:t>3/28/2024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17F3A3-DB2D-4DE0-BEF9-3E39E13D43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431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44E2B-E120-4E86-9C6E-D0C05BD81B1C}" type="datetimeFigureOut">
              <a:rPr lang="en-US" smtClean="0">
                <a:solidFill>
                  <a:prstClr val="black">
                    <a:tint val="75000"/>
                  </a:prstClr>
                </a:solidFill>
              </a:rPr>
              <a:pPr/>
              <a:t>3/28/2024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17F3A3-DB2D-4DE0-BEF9-3E39E13D43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1375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844E2B-E120-4E86-9C6E-D0C05BD81B1C}" type="datetimeFigureOut">
              <a:rPr lang="en-US" smtClean="0">
                <a:solidFill>
                  <a:prstClr val="black">
                    <a:tint val="75000"/>
                  </a:prstClr>
                </a:solidFill>
              </a:rPr>
              <a:pPr/>
              <a:t>3/28/2024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217F3A3-DB2D-4DE0-BEF9-3E39E13D43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4460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844E2B-E120-4E86-9C6E-D0C05BD81B1C}" type="datetimeFigureOut">
              <a:rPr lang="en-US" smtClean="0">
                <a:solidFill>
                  <a:prstClr val="black">
                    <a:tint val="75000"/>
                  </a:prstClr>
                </a:solidFill>
              </a:rPr>
              <a:pPr/>
              <a:t>3/28/2024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17F3A3-DB2D-4DE0-BEF9-3E39E13D43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459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44E2B-E120-4E86-9C6E-D0C05BD81B1C}" type="datetimeFigureOut">
              <a:rPr lang="en-US" smtClean="0">
                <a:solidFill>
                  <a:prstClr val="black">
                    <a:tint val="75000"/>
                  </a:prstClr>
                </a:solidFill>
              </a:rPr>
              <a:pPr/>
              <a:t>3/28/2024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217F3A3-DB2D-4DE0-BEF9-3E39E13D43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9776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844E2B-E120-4E86-9C6E-D0C05BD81B1C}" type="datetimeFigureOut">
              <a:rPr lang="en-US" smtClean="0">
                <a:solidFill>
                  <a:prstClr val="black">
                    <a:tint val="75000"/>
                  </a:prstClr>
                </a:solidFill>
              </a:rPr>
              <a:pPr/>
              <a:t>3/28/2024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17F3A3-DB2D-4DE0-BEF9-3E39E13D43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7349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44E2B-E120-4E86-9C6E-D0C05BD81B1C}" type="datetimeFigureOut">
              <a:rPr lang="en-US" smtClean="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7F3A3-DB2D-4DE0-BEF9-3E39E13D432A}" type="slidenum">
              <a:rPr lang="en-US" smtClean="0"/>
              <a:t>‹#›</a:t>
            </a:fld>
            <a:endParaRPr lang="en-US" dirty="0"/>
          </a:p>
        </p:txBody>
      </p:sp>
    </p:spTree>
    <p:extLst>
      <p:ext uri="{BB962C8B-B14F-4D97-AF65-F5344CB8AC3E}">
        <p14:creationId xmlns:p14="http://schemas.microsoft.com/office/powerpoint/2010/main" val="408995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844E2B-E120-4E86-9C6E-D0C05BD81B1C}" type="datetimeFigureOut">
              <a:rPr lang="en-US" smtClean="0">
                <a:solidFill>
                  <a:prstClr val="black">
                    <a:tint val="75000"/>
                  </a:prstClr>
                </a:solidFill>
              </a:rPr>
              <a:pPr/>
              <a:t>3/28/2024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17F3A3-DB2D-4DE0-BEF9-3E39E13D43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1855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44E2B-E120-4E86-9C6E-D0C05BD81B1C}" type="datetimeFigureOut">
              <a:rPr lang="en-US" smtClean="0">
                <a:solidFill>
                  <a:prstClr val="black">
                    <a:tint val="75000"/>
                  </a:prstClr>
                </a:solidFill>
              </a:rPr>
              <a:pPr/>
              <a:t>3/28/2024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17F3A3-DB2D-4DE0-BEF9-3E39E13D43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0376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44E2B-E120-4E86-9C6E-D0C05BD81B1C}" type="datetimeFigureOut">
              <a:rPr lang="en-US" smtClean="0">
                <a:solidFill>
                  <a:prstClr val="black">
                    <a:tint val="75000"/>
                  </a:prstClr>
                </a:solidFill>
              </a:rPr>
              <a:pPr/>
              <a:t>3/28/2024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17F3A3-DB2D-4DE0-BEF9-3E39E13D43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9037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8" y="0"/>
            <a:ext cx="12216454"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43290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844E2B-E120-4E86-9C6E-D0C05BD81B1C}" type="datetimeFigureOut">
              <a:rPr lang="en-US" smtClean="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7F3A3-DB2D-4DE0-BEF9-3E39E13D432A}" type="slidenum">
              <a:rPr lang="en-US" smtClean="0"/>
              <a:t>‹#›</a:t>
            </a:fld>
            <a:endParaRPr lang="en-US" dirty="0"/>
          </a:p>
        </p:txBody>
      </p:sp>
    </p:spTree>
    <p:extLst>
      <p:ext uri="{BB962C8B-B14F-4D97-AF65-F5344CB8AC3E}">
        <p14:creationId xmlns:p14="http://schemas.microsoft.com/office/powerpoint/2010/main" val="518492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44E2B-E120-4E86-9C6E-D0C05BD81B1C}" type="datetimeFigureOut">
              <a:rPr lang="en-US" smtClean="0"/>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17F3A3-DB2D-4DE0-BEF9-3E39E13D432A}" type="slidenum">
              <a:rPr lang="en-US" smtClean="0"/>
              <a:t>‹#›</a:t>
            </a:fld>
            <a:endParaRPr lang="en-US" dirty="0"/>
          </a:p>
        </p:txBody>
      </p:sp>
    </p:spTree>
    <p:extLst>
      <p:ext uri="{BB962C8B-B14F-4D97-AF65-F5344CB8AC3E}">
        <p14:creationId xmlns:p14="http://schemas.microsoft.com/office/powerpoint/2010/main" val="2472371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844E2B-E120-4E86-9C6E-D0C05BD81B1C}" type="datetimeFigureOut">
              <a:rPr lang="en-US" smtClean="0"/>
              <a:t>3/28/2024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17F3A3-DB2D-4DE0-BEF9-3E39E13D432A}" type="slidenum">
              <a:rPr lang="en-US" smtClean="0"/>
              <a:t>‹#›</a:t>
            </a:fld>
            <a:endParaRPr lang="en-US" dirty="0"/>
          </a:p>
        </p:txBody>
      </p:sp>
    </p:spTree>
    <p:extLst>
      <p:ext uri="{BB962C8B-B14F-4D97-AF65-F5344CB8AC3E}">
        <p14:creationId xmlns:p14="http://schemas.microsoft.com/office/powerpoint/2010/main" val="1694669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844E2B-E120-4E86-9C6E-D0C05BD81B1C}" type="datetimeFigureOut">
              <a:rPr lang="en-US" smtClean="0"/>
              <a:t>3/28/2024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17F3A3-DB2D-4DE0-BEF9-3E39E13D432A}" type="slidenum">
              <a:rPr lang="en-US" smtClean="0"/>
              <a:t>‹#›</a:t>
            </a:fld>
            <a:endParaRPr lang="en-US" dirty="0"/>
          </a:p>
        </p:txBody>
      </p:sp>
    </p:spTree>
    <p:extLst>
      <p:ext uri="{BB962C8B-B14F-4D97-AF65-F5344CB8AC3E}">
        <p14:creationId xmlns:p14="http://schemas.microsoft.com/office/powerpoint/2010/main" val="3402137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44E2B-E120-4E86-9C6E-D0C05BD81B1C}" type="datetimeFigureOut">
              <a:rPr lang="en-US" smtClean="0"/>
              <a:t>3/28/2024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17F3A3-DB2D-4DE0-BEF9-3E39E13D432A}" type="slidenum">
              <a:rPr lang="en-US" smtClean="0"/>
              <a:t>‹#›</a:t>
            </a:fld>
            <a:endParaRPr lang="en-US" dirty="0"/>
          </a:p>
        </p:txBody>
      </p:sp>
    </p:spTree>
    <p:extLst>
      <p:ext uri="{BB962C8B-B14F-4D97-AF65-F5344CB8AC3E}">
        <p14:creationId xmlns:p14="http://schemas.microsoft.com/office/powerpoint/2010/main" val="3250059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844E2B-E120-4E86-9C6E-D0C05BD81B1C}" type="datetimeFigureOut">
              <a:rPr lang="en-US" smtClean="0"/>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17F3A3-DB2D-4DE0-BEF9-3E39E13D432A}" type="slidenum">
              <a:rPr lang="en-US" smtClean="0"/>
              <a:t>‹#›</a:t>
            </a:fld>
            <a:endParaRPr lang="en-US" dirty="0"/>
          </a:p>
        </p:txBody>
      </p:sp>
    </p:spTree>
    <p:extLst>
      <p:ext uri="{BB962C8B-B14F-4D97-AF65-F5344CB8AC3E}">
        <p14:creationId xmlns:p14="http://schemas.microsoft.com/office/powerpoint/2010/main" val="850025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844E2B-E120-4E86-9C6E-D0C05BD81B1C}" type="datetimeFigureOut">
              <a:rPr lang="en-US" smtClean="0"/>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17F3A3-DB2D-4DE0-BEF9-3E39E13D432A}" type="slidenum">
              <a:rPr lang="en-US" smtClean="0"/>
              <a:t>‹#›</a:t>
            </a:fld>
            <a:endParaRPr lang="en-US" dirty="0"/>
          </a:p>
        </p:txBody>
      </p:sp>
    </p:spTree>
    <p:extLst>
      <p:ext uri="{BB962C8B-B14F-4D97-AF65-F5344CB8AC3E}">
        <p14:creationId xmlns:p14="http://schemas.microsoft.com/office/powerpoint/2010/main" val="1495872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theme" Target="../theme/theme2.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slideLayout" Target="../slideLayouts/slideLayout23.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image" Target="../media/image1.jp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
            <a:lum/>
          </a:blip>
          <a:srcRect/>
          <a:stretch>
            <a:fillRect l="6000" t="4000" r="6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44E2B-E120-4E86-9C6E-D0C05BD81B1C}" type="datetimeFigureOut">
              <a:rPr lang="en-US" smtClean="0"/>
              <a:t>3/28/2024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7F3A3-DB2D-4DE0-BEF9-3E39E13D432A}" type="slidenum">
              <a:rPr lang="en-US" smtClean="0"/>
              <a:t>‹#›</a:t>
            </a:fld>
            <a:endParaRPr lang="en-US" dirty="0"/>
          </a:p>
        </p:txBody>
      </p:sp>
    </p:spTree>
    <p:extLst>
      <p:ext uri="{BB962C8B-B14F-4D97-AF65-F5344CB8AC3E}">
        <p14:creationId xmlns:p14="http://schemas.microsoft.com/office/powerpoint/2010/main" val="34723293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000"/>
            <a:lum/>
          </a:blip>
          <a:srcRect/>
          <a:stretch>
            <a:fillRect l="6000" t="4000" r="6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44E2B-E120-4E86-9C6E-D0C05BD81B1C}" type="datetimeFigureOut">
              <a:rPr lang="en-US" smtClean="0">
                <a:solidFill>
                  <a:prstClr val="black">
                    <a:tint val="75000"/>
                  </a:prstClr>
                </a:solidFill>
              </a:rPr>
              <a:pPr/>
              <a:t>3/28/2024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7F3A3-DB2D-4DE0-BEF9-3E39E13D43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25446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maa-il.com/" TargetMode="External" /><Relationship Id="rId2" Type="http://schemas.openxmlformats.org/officeDocument/2006/relationships/notesSlide" Target="../notesSlides/notesSlide1.xml" /><Relationship Id="rId1" Type="http://schemas.openxmlformats.org/officeDocument/2006/relationships/slideLayout" Target="../slideLayouts/slideLayout2.xml" /><Relationship Id="rId5" Type="http://schemas.openxmlformats.org/officeDocument/2006/relationships/image" Target="../media/image3.png"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8" Type="http://schemas.openxmlformats.org/officeDocument/2006/relationships/hyperlink" Target="http://www.namaa-il.com/" TargetMode="External" /><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notesSlide" Target="../notesSlides/notesSlide7.xml" /><Relationship Id="rId1" Type="http://schemas.openxmlformats.org/officeDocument/2006/relationships/slideLayout" Target="../slideLayouts/slideLayout2.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s>
</file>

<file path=ppt/slides/_rels/slide11.xml.rels><?xml version="1.0" encoding="UTF-8" standalone="yes"?>
<Relationships xmlns="http://schemas.openxmlformats.org/package/2006/relationships"><Relationship Id="rId8" Type="http://schemas.openxmlformats.org/officeDocument/2006/relationships/hyperlink" Target="http://www.namaa-il.com/" TargetMode="External" /><Relationship Id="rId3" Type="http://schemas.openxmlformats.org/officeDocument/2006/relationships/diagramData" Target="../diagrams/data3.xml" /><Relationship Id="rId7" Type="http://schemas.microsoft.com/office/2007/relationships/diagramDrawing" Target="../diagrams/drawing3.xml" /><Relationship Id="rId2" Type="http://schemas.openxmlformats.org/officeDocument/2006/relationships/notesSlide" Target="../notesSlides/notesSlide8.xml" /><Relationship Id="rId1" Type="http://schemas.openxmlformats.org/officeDocument/2006/relationships/slideLayout" Target="../slideLayouts/slideLayout2.xml" /><Relationship Id="rId6" Type="http://schemas.openxmlformats.org/officeDocument/2006/relationships/diagramColors" Target="../diagrams/colors3.xml" /><Relationship Id="rId5" Type="http://schemas.openxmlformats.org/officeDocument/2006/relationships/diagramQuickStyle" Target="../diagrams/quickStyle3.xml" /><Relationship Id="rId4" Type="http://schemas.openxmlformats.org/officeDocument/2006/relationships/diagramLayout" Target="../diagrams/layout3.xml" /></Relationships>
</file>

<file path=ppt/slides/_rels/slide12.xml.rels><?xml version="1.0" encoding="UTF-8" standalone="yes"?>
<Relationships xmlns="http://schemas.openxmlformats.org/package/2006/relationships"><Relationship Id="rId8" Type="http://schemas.openxmlformats.org/officeDocument/2006/relationships/hyperlink" Target="http://www.namaa-il.com/" TargetMode="External" /><Relationship Id="rId3" Type="http://schemas.openxmlformats.org/officeDocument/2006/relationships/diagramData" Target="../diagrams/data4.xml" /><Relationship Id="rId7" Type="http://schemas.microsoft.com/office/2007/relationships/diagramDrawing" Target="../diagrams/drawing4.xml" /><Relationship Id="rId2" Type="http://schemas.openxmlformats.org/officeDocument/2006/relationships/notesSlide" Target="../notesSlides/notesSlide9.xml" /><Relationship Id="rId1" Type="http://schemas.openxmlformats.org/officeDocument/2006/relationships/slideLayout" Target="../slideLayouts/slideLayout2.xml" /><Relationship Id="rId6" Type="http://schemas.openxmlformats.org/officeDocument/2006/relationships/diagramColors" Target="../diagrams/colors4.xml" /><Relationship Id="rId5" Type="http://schemas.openxmlformats.org/officeDocument/2006/relationships/diagramQuickStyle" Target="../diagrams/quickStyle4.xml" /><Relationship Id="rId4" Type="http://schemas.openxmlformats.org/officeDocument/2006/relationships/diagramLayout" Target="../diagrams/layout4.xml" /></Relationships>
</file>

<file path=ppt/slides/_rels/slide13.xml.rels><?xml version="1.0" encoding="UTF-8" standalone="yes"?>
<Relationships xmlns="http://schemas.openxmlformats.org/package/2006/relationships"><Relationship Id="rId8" Type="http://schemas.openxmlformats.org/officeDocument/2006/relationships/hyperlink" Target="http://www.namaa-il.com/" TargetMode="External" /><Relationship Id="rId3" Type="http://schemas.openxmlformats.org/officeDocument/2006/relationships/diagramData" Target="../diagrams/data5.xml" /><Relationship Id="rId7" Type="http://schemas.microsoft.com/office/2007/relationships/diagramDrawing" Target="../diagrams/drawing5.xml" /><Relationship Id="rId2" Type="http://schemas.openxmlformats.org/officeDocument/2006/relationships/notesSlide" Target="../notesSlides/notesSlide10.xml" /><Relationship Id="rId1" Type="http://schemas.openxmlformats.org/officeDocument/2006/relationships/slideLayout" Target="../slideLayouts/slideLayout2.xml" /><Relationship Id="rId6" Type="http://schemas.openxmlformats.org/officeDocument/2006/relationships/diagramColors" Target="../diagrams/colors5.xml" /><Relationship Id="rId5" Type="http://schemas.openxmlformats.org/officeDocument/2006/relationships/diagramQuickStyle" Target="../diagrams/quickStyle5.xml" /><Relationship Id="rId4" Type="http://schemas.openxmlformats.org/officeDocument/2006/relationships/diagramLayout" Target="../diagrams/layout5.xml" /></Relationships>
</file>

<file path=ppt/slides/_rels/slide14.xml.rels><?xml version="1.0" encoding="UTF-8" standalone="yes"?>
<Relationships xmlns="http://schemas.openxmlformats.org/package/2006/relationships"><Relationship Id="rId8" Type="http://schemas.openxmlformats.org/officeDocument/2006/relationships/hyperlink" Target="http://www.namaa-il.com/" TargetMode="External" /><Relationship Id="rId3" Type="http://schemas.openxmlformats.org/officeDocument/2006/relationships/diagramData" Target="../diagrams/data6.xml" /><Relationship Id="rId7" Type="http://schemas.microsoft.com/office/2007/relationships/diagramDrawing" Target="../diagrams/drawing6.xml" /><Relationship Id="rId2" Type="http://schemas.openxmlformats.org/officeDocument/2006/relationships/notesSlide" Target="../notesSlides/notesSlide11.xml" /><Relationship Id="rId1" Type="http://schemas.openxmlformats.org/officeDocument/2006/relationships/slideLayout" Target="../slideLayouts/slideLayout2.xml" /><Relationship Id="rId6" Type="http://schemas.openxmlformats.org/officeDocument/2006/relationships/diagramColors" Target="../diagrams/colors6.xml" /><Relationship Id="rId5" Type="http://schemas.openxmlformats.org/officeDocument/2006/relationships/diagramQuickStyle" Target="../diagrams/quickStyle6.xml" /><Relationship Id="rId4" Type="http://schemas.openxmlformats.org/officeDocument/2006/relationships/diagramLayout" Target="../diagrams/layout6.xml" /></Relationships>
</file>

<file path=ppt/slides/_rels/slide15.xml.rels><?xml version="1.0" encoding="UTF-8" standalone="yes"?>
<Relationships xmlns="http://schemas.openxmlformats.org/package/2006/relationships"><Relationship Id="rId8" Type="http://schemas.openxmlformats.org/officeDocument/2006/relationships/hyperlink" Target="http://www.namaa-il.com/" TargetMode="External" /><Relationship Id="rId3" Type="http://schemas.openxmlformats.org/officeDocument/2006/relationships/diagramData" Target="../diagrams/data7.xml" /><Relationship Id="rId7" Type="http://schemas.microsoft.com/office/2007/relationships/diagramDrawing" Target="../diagrams/drawing7.xml" /><Relationship Id="rId2" Type="http://schemas.openxmlformats.org/officeDocument/2006/relationships/notesSlide" Target="../notesSlides/notesSlide12.xml" /><Relationship Id="rId1" Type="http://schemas.openxmlformats.org/officeDocument/2006/relationships/slideLayout" Target="../slideLayouts/slideLayout2.xml" /><Relationship Id="rId6" Type="http://schemas.openxmlformats.org/officeDocument/2006/relationships/diagramColors" Target="../diagrams/colors7.xml" /><Relationship Id="rId5" Type="http://schemas.openxmlformats.org/officeDocument/2006/relationships/diagramQuickStyle" Target="../diagrams/quickStyle7.xml" /><Relationship Id="rId4" Type="http://schemas.openxmlformats.org/officeDocument/2006/relationships/diagramLayout" Target="../diagrams/layout7.xml" /></Relationships>
</file>

<file path=ppt/slides/_rels/slide16.xml.rels><?xml version="1.0" encoding="UTF-8" standalone="yes"?>
<Relationships xmlns="http://schemas.openxmlformats.org/package/2006/relationships"><Relationship Id="rId8" Type="http://schemas.openxmlformats.org/officeDocument/2006/relationships/hyperlink" Target="http://www.namaa-il.com/" TargetMode="External" /><Relationship Id="rId3" Type="http://schemas.openxmlformats.org/officeDocument/2006/relationships/diagramData" Target="../diagrams/data8.xml" /><Relationship Id="rId7" Type="http://schemas.microsoft.com/office/2007/relationships/diagramDrawing" Target="../diagrams/drawing8.xml" /><Relationship Id="rId2" Type="http://schemas.openxmlformats.org/officeDocument/2006/relationships/notesSlide" Target="../notesSlides/notesSlide13.xml" /><Relationship Id="rId1" Type="http://schemas.openxmlformats.org/officeDocument/2006/relationships/slideLayout" Target="../slideLayouts/slideLayout2.xml" /><Relationship Id="rId6" Type="http://schemas.openxmlformats.org/officeDocument/2006/relationships/diagramColors" Target="../diagrams/colors8.xml" /><Relationship Id="rId5" Type="http://schemas.openxmlformats.org/officeDocument/2006/relationships/diagramQuickStyle" Target="../diagrams/quickStyle8.xml" /><Relationship Id="rId4" Type="http://schemas.openxmlformats.org/officeDocument/2006/relationships/diagramLayout" Target="../diagrams/layout8.xml" /></Relationships>
</file>

<file path=ppt/slides/_rels/slide17.xml.rels><?xml version="1.0" encoding="UTF-8" standalone="yes"?>
<Relationships xmlns="http://schemas.openxmlformats.org/package/2006/relationships"><Relationship Id="rId3" Type="http://schemas.openxmlformats.org/officeDocument/2006/relationships/hyperlink" Target="http://www.namaa-il.com/" TargetMode="External" /><Relationship Id="rId2" Type="http://schemas.openxmlformats.org/officeDocument/2006/relationships/notesSlide" Target="../notesSlides/notesSlide14.xml" /><Relationship Id="rId1" Type="http://schemas.openxmlformats.org/officeDocument/2006/relationships/slideLayout" Target="../slideLayouts/slideLayout2.xml" /><Relationship Id="rId5" Type="http://schemas.openxmlformats.org/officeDocument/2006/relationships/image" Target="../media/image39.gif" /><Relationship Id="rId4" Type="http://schemas.openxmlformats.org/officeDocument/2006/relationships/image" Target="../media/image33.png" /></Relationships>
</file>

<file path=ppt/slides/_rels/slide18.xml.rels><?xml version="1.0" encoding="UTF-8" standalone="yes"?>
<Relationships xmlns="http://schemas.openxmlformats.org/package/2006/relationships"><Relationship Id="rId3" Type="http://schemas.openxmlformats.org/officeDocument/2006/relationships/image" Target="../media/image40.gif" /><Relationship Id="rId2" Type="http://schemas.openxmlformats.org/officeDocument/2006/relationships/hyperlink" Target="http://www.namaa-il.com/" TargetMode="Externa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8" Type="http://schemas.openxmlformats.org/officeDocument/2006/relationships/image" Target="../media/image44.gif" /><Relationship Id="rId3" Type="http://schemas.openxmlformats.org/officeDocument/2006/relationships/image" Target="../media/image41.gif" /><Relationship Id="rId7" Type="http://schemas.microsoft.com/office/2007/relationships/hdphoto" Target="../media/hdphoto1.wdp" /><Relationship Id="rId12" Type="http://schemas.openxmlformats.org/officeDocument/2006/relationships/hyperlink" Target="http://www.namaa-il.com/" TargetMode="External" /><Relationship Id="rId2" Type="http://schemas.openxmlformats.org/officeDocument/2006/relationships/image" Target="../media/image1.jpg" /><Relationship Id="rId1" Type="http://schemas.openxmlformats.org/officeDocument/2006/relationships/slideLayout" Target="../slideLayouts/slideLayout2.xml" /><Relationship Id="rId6" Type="http://schemas.openxmlformats.org/officeDocument/2006/relationships/image" Target="../media/image43.png" /><Relationship Id="rId11" Type="http://schemas.openxmlformats.org/officeDocument/2006/relationships/image" Target="../media/image47.gif" /><Relationship Id="rId5" Type="http://schemas.openxmlformats.org/officeDocument/2006/relationships/image" Target="../media/image42.gif" /><Relationship Id="rId10" Type="http://schemas.openxmlformats.org/officeDocument/2006/relationships/image" Target="../media/image46.gif" /><Relationship Id="rId4" Type="http://schemas.openxmlformats.org/officeDocument/2006/relationships/image" Target="../media/image40.gif" /><Relationship Id="rId9" Type="http://schemas.openxmlformats.org/officeDocument/2006/relationships/image" Target="../media/image45.gif" /></Relationships>
</file>

<file path=ppt/slides/_rels/slide2.xml.rels><?xml version="1.0" encoding="UTF-8" standalone="yes"?>
<Relationships xmlns="http://schemas.openxmlformats.org/package/2006/relationships"><Relationship Id="rId3" Type="http://schemas.openxmlformats.org/officeDocument/2006/relationships/hyperlink" Target="http://www.namaa-il.com/" TargetMode="External" /><Relationship Id="rId2" Type="http://schemas.openxmlformats.org/officeDocument/2006/relationships/notesSlide" Target="../notesSlides/notesSlide2.xml" /><Relationship Id="rId1" Type="http://schemas.openxmlformats.org/officeDocument/2006/relationships/slideLayout" Target="../slideLayouts/slideLayout2.xml" /><Relationship Id="rId5" Type="http://schemas.openxmlformats.org/officeDocument/2006/relationships/image" Target="../media/image5.png" /><Relationship Id="rId4" Type="http://schemas.openxmlformats.org/officeDocument/2006/relationships/image" Target="../media/image4.png" /></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 /><Relationship Id="rId2" Type="http://schemas.openxmlformats.org/officeDocument/2006/relationships/slideLayout" Target="../slideLayouts/slideLayout7.xml" /><Relationship Id="rId1" Type="http://schemas.openxmlformats.org/officeDocument/2006/relationships/tags" Target="../tags/tag1.xml" /><Relationship Id="rId6" Type="http://schemas.openxmlformats.org/officeDocument/2006/relationships/hyperlink" Target="http://www.namaa-il.com/" TargetMode="External" /><Relationship Id="rId5" Type="http://schemas.openxmlformats.org/officeDocument/2006/relationships/image" Target="../media/image39.gif" /><Relationship Id="rId4" Type="http://schemas.openxmlformats.org/officeDocument/2006/relationships/image" Target="../media/image1.jpg" /></Relationships>
</file>

<file path=ppt/slides/_rels/slide21.xml.rels><?xml version="1.0" encoding="UTF-8" standalone="yes"?>
<Relationships xmlns="http://schemas.openxmlformats.org/package/2006/relationships"><Relationship Id="rId8" Type="http://schemas.openxmlformats.org/officeDocument/2006/relationships/image" Target="../media/image52.gif" /><Relationship Id="rId13" Type="http://schemas.microsoft.com/office/2007/relationships/hdphoto" Target="../media/hdphoto3.wdp" /><Relationship Id="rId3" Type="http://schemas.openxmlformats.org/officeDocument/2006/relationships/image" Target="../media/image1.jpg" /><Relationship Id="rId7" Type="http://schemas.openxmlformats.org/officeDocument/2006/relationships/image" Target="../media/image51.gif" /><Relationship Id="rId12" Type="http://schemas.openxmlformats.org/officeDocument/2006/relationships/image" Target="../media/image55.png" /><Relationship Id="rId2" Type="http://schemas.openxmlformats.org/officeDocument/2006/relationships/notesSlide" Target="../notesSlides/notesSlide16.xml" /><Relationship Id="rId1" Type="http://schemas.openxmlformats.org/officeDocument/2006/relationships/slideLayout" Target="../slideLayouts/slideLayout6.xml" /><Relationship Id="rId6" Type="http://schemas.openxmlformats.org/officeDocument/2006/relationships/image" Target="../media/image50.gif" /><Relationship Id="rId11" Type="http://schemas.microsoft.com/office/2007/relationships/hdphoto" Target="../media/hdphoto2.wdp" /><Relationship Id="rId5" Type="http://schemas.openxmlformats.org/officeDocument/2006/relationships/image" Target="../media/image49.gif" /><Relationship Id="rId15" Type="http://schemas.openxmlformats.org/officeDocument/2006/relationships/hyperlink" Target="http://www.namaa-il.com/" TargetMode="External" /><Relationship Id="rId10" Type="http://schemas.openxmlformats.org/officeDocument/2006/relationships/image" Target="../media/image54.png" /><Relationship Id="rId4" Type="http://schemas.openxmlformats.org/officeDocument/2006/relationships/image" Target="../media/image48.emf" /><Relationship Id="rId9" Type="http://schemas.openxmlformats.org/officeDocument/2006/relationships/image" Target="../media/image53.gif" /><Relationship Id="rId14" Type="http://schemas.openxmlformats.org/officeDocument/2006/relationships/image" Target="../media/image56.gif" /></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 /><Relationship Id="rId7" Type="http://schemas.openxmlformats.org/officeDocument/2006/relationships/hyperlink" Target="http://www.namaa-il.com/" TargetMode="External" /><Relationship Id="rId2" Type="http://schemas.openxmlformats.org/officeDocument/2006/relationships/slideLayout" Target="../slideLayouts/slideLayout7.xml" /><Relationship Id="rId1" Type="http://schemas.openxmlformats.org/officeDocument/2006/relationships/tags" Target="../tags/tag2.xml" /><Relationship Id="rId6" Type="http://schemas.openxmlformats.org/officeDocument/2006/relationships/image" Target="../media/image46.gif" /><Relationship Id="rId5" Type="http://schemas.openxmlformats.org/officeDocument/2006/relationships/image" Target="../media/image41.gif" /><Relationship Id="rId4" Type="http://schemas.openxmlformats.org/officeDocument/2006/relationships/image" Target="../media/image1.jpg" /></Relationships>
</file>

<file path=ppt/slides/_rels/slide23.xml.rels><?xml version="1.0" encoding="UTF-8" standalone="yes"?>
<Relationships xmlns="http://schemas.openxmlformats.org/package/2006/relationships"><Relationship Id="rId8" Type="http://schemas.openxmlformats.org/officeDocument/2006/relationships/hyperlink" Target="http://www.namaa-il.com/" TargetMode="External" /><Relationship Id="rId3" Type="http://schemas.openxmlformats.org/officeDocument/2006/relationships/notesSlide" Target="../notesSlides/notesSlide18.xml" /><Relationship Id="rId7" Type="http://schemas.openxmlformats.org/officeDocument/2006/relationships/image" Target="../media/image44.gif" /><Relationship Id="rId2" Type="http://schemas.openxmlformats.org/officeDocument/2006/relationships/slideLayout" Target="../slideLayouts/slideLayout7.xml" /><Relationship Id="rId1" Type="http://schemas.openxmlformats.org/officeDocument/2006/relationships/tags" Target="../tags/tag3.xml" /><Relationship Id="rId6" Type="http://schemas.microsoft.com/office/2007/relationships/hdphoto" Target="../media/hdphoto4.wdp" /><Relationship Id="rId5" Type="http://schemas.openxmlformats.org/officeDocument/2006/relationships/image" Target="../media/image57.png" /><Relationship Id="rId4" Type="http://schemas.openxmlformats.org/officeDocument/2006/relationships/image" Target="../media/image1.jpg" /></Relationships>
</file>

<file path=ppt/slides/_rels/slide24.xml.rels><?xml version="1.0" encoding="UTF-8" standalone="yes"?>
<Relationships xmlns="http://schemas.openxmlformats.org/package/2006/relationships"><Relationship Id="rId8" Type="http://schemas.microsoft.com/office/2007/relationships/hdphoto" Target="../media/hdphoto3.wdp" /><Relationship Id="rId3" Type="http://schemas.openxmlformats.org/officeDocument/2006/relationships/image" Target="../media/image1.jpg" /><Relationship Id="rId7" Type="http://schemas.openxmlformats.org/officeDocument/2006/relationships/image" Target="../media/image55.png" /><Relationship Id="rId12" Type="http://schemas.openxmlformats.org/officeDocument/2006/relationships/hyperlink" Target="http://www.namaa-il.com/" TargetMode="External" /><Relationship Id="rId2" Type="http://schemas.openxmlformats.org/officeDocument/2006/relationships/notesSlide" Target="../notesSlides/notesSlide19.xml" /><Relationship Id="rId1" Type="http://schemas.openxmlformats.org/officeDocument/2006/relationships/slideLayout" Target="../slideLayouts/slideLayout6.xml" /><Relationship Id="rId6" Type="http://schemas.microsoft.com/office/2007/relationships/hdphoto" Target="../media/hdphoto5.wdp" /><Relationship Id="rId11" Type="http://schemas.openxmlformats.org/officeDocument/2006/relationships/image" Target="../media/image60.gif" /><Relationship Id="rId5" Type="http://schemas.openxmlformats.org/officeDocument/2006/relationships/image" Target="../media/image58.png" /><Relationship Id="rId10" Type="http://schemas.openxmlformats.org/officeDocument/2006/relationships/image" Target="../media/image59.gif" /><Relationship Id="rId4" Type="http://schemas.openxmlformats.org/officeDocument/2006/relationships/image" Target="../media/image53.gif" /><Relationship Id="rId9" Type="http://schemas.openxmlformats.org/officeDocument/2006/relationships/image" Target="../media/image56.gif" /></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 /><Relationship Id="rId2" Type="http://schemas.openxmlformats.org/officeDocument/2006/relationships/slideLayout" Target="../slideLayouts/slideLayout7.xml" /><Relationship Id="rId1" Type="http://schemas.openxmlformats.org/officeDocument/2006/relationships/tags" Target="../tags/tag4.xml" /><Relationship Id="rId6" Type="http://schemas.openxmlformats.org/officeDocument/2006/relationships/hyperlink" Target="http://www.namaa-il.com/" TargetMode="External" /><Relationship Id="rId5" Type="http://schemas.openxmlformats.org/officeDocument/2006/relationships/image" Target="../media/image47.gif" /><Relationship Id="rId4" Type="http://schemas.openxmlformats.org/officeDocument/2006/relationships/image" Target="../media/image1.jpg" /></Relationships>
</file>

<file path=ppt/slides/_rels/slide26.xml.rels><?xml version="1.0" encoding="UTF-8" standalone="yes"?>
<Relationships xmlns="http://schemas.openxmlformats.org/package/2006/relationships"><Relationship Id="rId8" Type="http://schemas.openxmlformats.org/officeDocument/2006/relationships/image" Target="../media/image55.png" /><Relationship Id="rId3" Type="http://schemas.openxmlformats.org/officeDocument/2006/relationships/image" Target="../media/image1.jpg" /><Relationship Id="rId7" Type="http://schemas.openxmlformats.org/officeDocument/2006/relationships/image" Target="../media/image52.gif" /><Relationship Id="rId2" Type="http://schemas.openxmlformats.org/officeDocument/2006/relationships/notesSlide" Target="../notesSlides/notesSlide21.xml" /><Relationship Id="rId1" Type="http://schemas.openxmlformats.org/officeDocument/2006/relationships/slideLayout" Target="../slideLayouts/slideLayout6.xml" /><Relationship Id="rId6" Type="http://schemas.openxmlformats.org/officeDocument/2006/relationships/image" Target="../media/image63.jpeg" /><Relationship Id="rId11" Type="http://schemas.openxmlformats.org/officeDocument/2006/relationships/hyperlink" Target="http://www.namaa-il.com/" TargetMode="External" /><Relationship Id="rId5" Type="http://schemas.openxmlformats.org/officeDocument/2006/relationships/image" Target="../media/image62.png" /><Relationship Id="rId10" Type="http://schemas.openxmlformats.org/officeDocument/2006/relationships/image" Target="../media/image56.gif" /><Relationship Id="rId4" Type="http://schemas.openxmlformats.org/officeDocument/2006/relationships/image" Target="../media/image61.emf" /><Relationship Id="rId9" Type="http://schemas.microsoft.com/office/2007/relationships/hdphoto" Target="../media/hdphoto3.wdp" /></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 /><Relationship Id="rId2" Type="http://schemas.openxmlformats.org/officeDocument/2006/relationships/slideLayout" Target="../slideLayouts/slideLayout7.xml" /><Relationship Id="rId1" Type="http://schemas.openxmlformats.org/officeDocument/2006/relationships/tags" Target="../tags/tag5.xml" /><Relationship Id="rId6" Type="http://schemas.openxmlformats.org/officeDocument/2006/relationships/hyperlink" Target="http://www.namaa-il.com/" TargetMode="External" /><Relationship Id="rId5" Type="http://schemas.openxmlformats.org/officeDocument/2006/relationships/image" Target="../media/image45.gif" /><Relationship Id="rId4" Type="http://schemas.openxmlformats.org/officeDocument/2006/relationships/image" Target="../media/image1.jpg" /></Relationships>
</file>

<file path=ppt/slides/_rels/slide28.xml.rels><?xml version="1.0" encoding="UTF-8" standalone="yes"?>
<Relationships xmlns="http://schemas.openxmlformats.org/package/2006/relationships"><Relationship Id="rId8" Type="http://schemas.openxmlformats.org/officeDocument/2006/relationships/image" Target="../media/image64.gif" /><Relationship Id="rId13" Type="http://schemas.openxmlformats.org/officeDocument/2006/relationships/image" Target="../media/image68.gif" /><Relationship Id="rId3" Type="http://schemas.openxmlformats.org/officeDocument/2006/relationships/image" Target="../media/image1.jpg" /><Relationship Id="rId7" Type="http://schemas.openxmlformats.org/officeDocument/2006/relationships/image" Target="../media/image52.gif" /><Relationship Id="rId12" Type="http://schemas.openxmlformats.org/officeDocument/2006/relationships/image" Target="../media/image67.gif" /><Relationship Id="rId2" Type="http://schemas.openxmlformats.org/officeDocument/2006/relationships/notesSlide" Target="../notesSlides/notesSlide23.xml" /><Relationship Id="rId1" Type="http://schemas.openxmlformats.org/officeDocument/2006/relationships/slideLayout" Target="../slideLayouts/slideLayout6.xml" /><Relationship Id="rId6" Type="http://schemas.openxmlformats.org/officeDocument/2006/relationships/image" Target="../media/image63.jpeg" /><Relationship Id="rId11" Type="http://schemas.openxmlformats.org/officeDocument/2006/relationships/image" Target="../media/image66.gif" /><Relationship Id="rId5" Type="http://schemas.openxmlformats.org/officeDocument/2006/relationships/image" Target="../media/image62.png" /><Relationship Id="rId10" Type="http://schemas.openxmlformats.org/officeDocument/2006/relationships/image" Target="../media/image65.gif" /><Relationship Id="rId4" Type="http://schemas.openxmlformats.org/officeDocument/2006/relationships/image" Target="../media/image61.emf" /><Relationship Id="rId9" Type="http://schemas.openxmlformats.org/officeDocument/2006/relationships/image" Target="../media/image56.gif" /><Relationship Id="rId14" Type="http://schemas.openxmlformats.org/officeDocument/2006/relationships/hyperlink" Target="http://www.namaa-il.com/" TargetMode="External" /></Relationships>
</file>

<file path=ppt/slides/_rels/slide29.xml.rels><?xml version="1.0" encoding="UTF-8" standalone="yes"?>
<Relationships xmlns="http://schemas.openxmlformats.org/package/2006/relationships"><Relationship Id="rId8" Type="http://schemas.openxmlformats.org/officeDocument/2006/relationships/image" Target="../media/image73.emf" /><Relationship Id="rId3" Type="http://schemas.openxmlformats.org/officeDocument/2006/relationships/image" Target="../media/image69.png" /><Relationship Id="rId7" Type="http://schemas.openxmlformats.org/officeDocument/2006/relationships/image" Target="../media/image72.emf" /><Relationship Id="rId2" Type="http://schemas.openxmlformats.org/officeDocument/2006/relationships/notesSlide" Target="../notesSlides/notesSlide24.xml" /><Relationship Id="rId1" Type="http://schemas.openxmlformats.org/officeDocument/2006/relationships/slideLayout" Target="../slideLayouts/slideLayout2.xml" /><Relationship Id="rId6" Type="http://schemas.openxmlformats.org/officeDocument/2006/relationships/image" Target="../media/image71.emf" /><Relationship Id="rId11" Type="http://schemas.openxmlformats.org/officeDocument/2006/relationships/image" Target="../media/image76.emf" /><Relationship Id="rId5" Type="http://schemas.openxmlformats.org/officeDocument/2006/relationships/image" Target="../media/image70.emf" /><Relationship Id="rId10" Type="http://schemas.openxmlformats.org/officeDocument/2006/relationships/image" Target="../media/image75.emf" /><Relationship Id="rId4" Type="http://schemas.openxmlformats.org/officeDocument/2006/relationships/hyperlink" Target="http://www.namaa-il.com/" TargetMode="External" /><Relationship Id="rId9" Type="http://schemas.openxmlformats.org/officeDocument/2006/relationships/image" Target="../media/image74.emf" /></Relationships>
</file>

<file path=ppt/slides/_rels/slide3.xml.rels><?xml version="1.0" encoding="UTF-8" standalone="yes"?>
<Relationships xmlns="http://schemas.openxmlformats.org/package/2006/relationships"><Relationship Id="rId3" Type="http://schemas.openxmlformats.org/officeDocument/2006/relationships/hyperlink" Target="http://www.namaa-il.com/" TargetMode="External" /><Relationship Id="rId2" Type="http://schemas.openxmlformats.org/officeDocument/2006/relationships/notesSlide" Target="../notesSlides/notesSlide3.xml"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30.xml.rels><?xml version="1.0" encoding="UTF-8" standalone="yes"?>
<Relationships xmlns="http://schemas.openxmlformats.org/package/2006/relationships"><Relationship Id="rId8" Type="http://schemas.openxmlformats.org/officeDocument/2006/relationships/image" Target="../media/image80.png" /><Relationship Id="rId3" Type="http://schemas.openxmlformats.org/officeDocument/2006/relationships/image" Target="../media/image69.png" /><Relationship Id="rId7" Type="http://schemas.openxmlformats.org/officeDocument/2006/relationships/image" Target="../media/image79.png" /><Relationship Id="rId2" Type="http://schemas.openxmlformats.org/officeDocument/2006/relationships/notesSlide" Target="../notesSlides/notesSlide25.xml" /><Relationship Id="rId1" Type="http://schemas.openxmlformats.org/officeDocument/2006/relationships/slideLayout" Target="../slideLayouts/slideLayout2.xml" /><Relationship Id="rId6" Type="http://schemas.openxmlformats.org/officeDocument/2006/relationships/image" Target="../media/image78.png" /><Relationship Id="rId11" Type="http://schemas.openxmlformats.org/officeDocument/2006/relationships/image" Target="../media/image83.png" /><Relationship Id="rId5" Type="http://schemas.openxmlformats.org/officeDocument/2006/relationships/image" Target="../media/image77.png" /><Relationship Id="rId10" Type="http://schemas.openxmlformats.org/officeDocument/2006/relationships/image" Target="../media/image82.png" /><Relationship Id="rId4" Type="http://schemas.openxmlformats.org/officeDocument/2006/relationships/hyperlink" Target="http://www.namaa-il.com/" TargetMode="External" /><Relationship Id="rId9" Type="http://schemas.openxmlformats.org/officeDocument/2006/relationships/image" Target="../media/image81.png" /></Relationships>
</file>

<file path=ppt/slides/_rels/slide31.xml.rels><?xml version="1.0" encoding="UTF-8" standalone="yes"?>
<Relationships xmlns="http://schemas.openxmlformats.org/package/2006/relationships"><Relationship Id="rId8" Type="http://schemas.openxmlformats.org/officeDocument/2006/relationships/hyperlink" Target="mailto:sales@namaa-il.com" TargetMode="External" /><Relationship Id="rId3" Type="http://schemas.openxmlformats.org/officeDocument/2006/relationships/hyperlink" Target="https://www.linkedin.com/company/namaa-infologistics" TargetMode="External" /><Relationship Id="rId7" Type="http://schemas.openxmlformats.org/officeDocument/2006/relationships/image" Target="../media/image87.png" /><Relationship Id="rId2" Type="http://schemas.openxmlformats.org/officeDocument/2006/relationships/image" Target="../media/image84.png" /><Relationship Id="rId1" Type="http://schemas.openxmlformats.org/officeDocument/2006/relationships/slideLayout" Target="../slideLayouts/slideLayout18.xml" /><Relationship Id="rId6" Type="http://schemas.openxmlformats.org/officeDocument/2006/relationships/hyperlink" Target="https://namaa-il.com/" TargetMode="External" /><Relationship Id="rId5" Type="http://schemas.openxmlformats.org/officeDocument/2006/relationships/image" Target="../media/image86.8B6F7F30" /><Relationship Id="rId4" Type="http://schemas.openxmlformats.org/officeDocument/2006/relationships/image" Target="../media/image85.8B6F7F30" /><Relationship Id="rId9" Type="http://schemas.openxmlformats.org/officeDocument/2006/relationships/image" Target="../media/image88.png" /></Relationships>
</file>

<file path=ppt/slides/_rels/slide4.xml.rels><?xml version="1.0" encoding="UTF-8" standalone="yes"?>
<Relationships xmlns="http://schemas.openxmlformats.org/package/2006/relationships"><Relationship Id="rId2" Type="http://schemas.openxmlformats.org/officeDocument/2006/relationships/hyperlink" Target="http://www.namaa-il.com/" TargetMode="Externa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8" Type="http://schemas.openxmlformats.org/officeDocument/2006/relationships/image" Target="../media/image13.jpeg" /><Relationship Id="rId13" Type="http://schemas.openxmlformats.org/officeDocument/2006/relationships/image" Target="../media/image18.jpeg" /><Relationship Id="rId18" Type="http://schemas.openxmlformats.org/officeDocument/2006/relationships/image" Target="../media/image23.png" /><Relationship Id="rId3" Type="http://schemas.openxmlformats.org/officeDocument/2006/relationships/image" Target="../media/image8.png" /><Relationship Id="rId7" Type="http://schemas.openxmlformats.org/officeDocument/2006/relationships/image" Target="../media/image12.jpeg" /><Relationship Id="rId12" Type="http://schemas.openxmlformats.org/officeDocument/2006/relationships/image" Target="../media/image17.png" /><Relationship Id="rId17" Type="http://schemas.openxmlformats.org/officeDocument/2006/relationships/image" Target="../media/image22.png" /><Relationship Id="rId2" Type="http://schemas.openxmlformats.org/officeDocument/2006/relationships/image" Target="../media/image7.jpg" /><Relationship Id="rId16" Type="http://schemas.openxmlformats.org/officeDocument/2006/relationships/image" Target="../media/image21.jpeg" /><Relationship Id="rId20" Type="http://schemas.openxmlformats.org/officeDocument/2006/relationships/image" Target="../media/image24.png" /><Relationship Id="rId1" Type="http://schemas.openxmlformats.org/officeDocument/2006/relationships/slideLayout" Target="../slideLayouts/slideLayout2.xml" /><Relationship Id="rId6" Type="http://schemas.openxmlformats.org/officeDocument/2006/relationships/image" Target="../media/image11.png" /><Relationship Id="rId11" Type="http://schemas.openxmlformats.org/officeDocument/2006/relationships/image" Target="../media/image16.emf" /><Relationship Id="rId5" Type="http://schemas.openxmlformats.org/officeDocument/2006/relationships/image" Target="../media/image10.jpeg" /><Relationship Id="rId15" Type="http://schemas.openxmlformats.org/officeDocument/2006/relationships/image" Target="../media/image20.jpeg" /><Relationship Id="rId10" Type="http://schemas.openxmlformats.org/officeDocument/2006/relationships/image" Target="../media/image15.jpeg" /><Relationship Id="rId19" Type="http://schemas.openxmlformats.org/officeDocument/2006/relationships/hyperlink" Target="http://www.namaa-il.com/" TargetMode="External" /><Relationship Id="rId4" Type="http://schemas.openxmlformats.org/officeDocument/2006/relationships/image" Target="../media/image9.png" /><Relationship Id="rId9" Type="http://schemas.openxmlformats.org/officeDocument/2006/relationships/image" Target="../media/image14.jpeg" /><Relationship Id="rId14" Type="http://schemas.openxmlformats.org/officeDocument/2006/relationships/image" Target="../media/image19.jpeg" /></Relationships>
</file>

<file path=ppt/slides/_rels/slide6.xml.rels><?xml version="1.0" encoding="UTF-8" standalone="yes"?>
<Relationships xmlns="http://schemas.openxmlformats.org/package/2006/relationships"><Relationship Id="rId3" Type="http://schemas.openxmlformats.org/officeDocument/2006/relationships/image" Target="../media/image25.gif" /><Relationship Id="rId2" Type="http://schemas.openxmlformats.org/officeDocument/2006/relationships/notesSlide" Target="../notesSlides/notesSlide4.xml" /><Relationship Id="rId1" Type="http://schemas.openxmlformats.org/officeDocument/2006/relationships/slideLayout" Target="../slideLayouts/slideLayout2.xml" /><Relationship Id="rId6" Type="http://schemas.openxmlformats.org/officeDocument/2006/relationships/hyperlink" Target="http://www.namaa-il.com/" TargetMode="External" /><Relationship Id="rId5" Type="http://schemas.openxmlformats.org/officeDocument/2006/relationships/image" Target="../media/image27.png" /><Relationship Id="rId4" Type="http://schemas.openxmlformats.org/officeDocument/2006/relationships/image" Target="../media/image26.jpeg" /></Relationships>
</file>

<file path=ppt/slides/_rels/slide7.xml.rels><?xml version="1.0" encoding="UTF-8" standalone="yes"?>
<Relationships xmlns="http://schemas.openxmlformats.org/package/2006/relationships"><Relationship Id="rId8" Type="http://schemas.openxmlformats.org/officeDocument/2006/relationships/image" Target="../media/image32.gif" /><Relationship Id="rId3" Type="http://schemas.openxmlformats.org/officeDocument/2006/relationships/hyperlink" Target="http://www.namaa-il.com/" TargetMode="External" /><Relationship Id="rId7" Type="http://schemas.openxmlformats.org/officeDocument/2006/relationships/image" Target="../media/image31.gif" /><Relationship Id="rId2" Type="http://schemas.openxmlformats.org/officeDocument/2006/relationships/notesSlide" Target="../notesSlides/notesSlide5.xml" /><Relationship Id="rId1" Type="http://schemas.openxmlformats.org/officeDocument/2006/relationships/slideLayout" Target="../slideLayouts/slideLayout2.xml" /><Relationship Id="rId6" Type="http://schemas.openxmlformats.org/officeDocument/2006/relationships/image" Target="../media/image30.gif" /><Relationship Id="rId5" Type="http://schemas.openxmlformats.org/officeDocument/2006/relationships/image" Target="../media/image29.gif" /><Relationship Id="rId4" Type="http://schemas.openxmlformats.org/officeDocument/2006/relationships/image" Target="../media/image28.gif" /><Relationship Id="rId9" Type="http://schemas.openxmlformats.org/officeDocument/2006/relationships/image" Target="../media/image33.png" /></Relationships>
</file>

<file path=ppt/slides/_rels/slide8.xml.rels><?xml version="1.0" encoding="UTF-8" standalone="yes"?>
<Relationships xmlns="http://schemas.openxmlformats.org/package/2006/relationships"><Relationship Id="rId3" Type="http://schemas.openxmlformats.org/officeDocument/2006/relationships/image" Target="../media/image35.gif" /><Relationship Id="rId2" Type="http://schemas.openxmlformats.org/officeDocument/2006/relationships/image" Target="../media/image34.gif" /><Relationship Id="rId1" Type="http://schemas.openxmlformats.org/officeDocument/2006/relationships/slideLayout" Target="../slideLayouts/slideLayout2.xml" /><Relationship Id="rId4" Type="http://schemas.openxmlformats.org/officeDocument/2006/relationships/hyperlink" Target="http://www.namaa-il.com/" TargetMode="External" /></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 /><Relationship Id="rId3" Type="http://schemas.openxmlformats.org/officeDocument/2006/relationships/image" Target="../media/image36.jpeg" /><Relationship Id="rId7" Type="http://schemas.openxmlformats.org/officeDocument/2006/relationships/diagramLayout" Target="../diagrams/layout1.xml" /><Relationship Id="rId2" Type="http://schemas.openxmlformats.org/officeDocument/2006/relationships/notesSlide" Target="../notesSlides/notesSlide6.xml" /><Relationship Id="rId1" Type="http://schemas.openxmlformats.org/officeDocument/2006/relationships/slideLayout" Target="../slideLayouts/slideLayout2.xml" /><Relationship Id="rId6" Type="http://schemas.openxmlformats.org/officeDocument/2006/relationships/diagramData" Target="../diagrams/data1.xml" /><Relationship Id="rId11" Type="http://schemas.openxmlformats.org/officeDocument/2006/relationships/hyperlink" Target="http://www.namaa-il.com/" TargetMode="External" /><Relationship Id="rId5" Type="http://schemas.openxmlformats.org/officeDocument/2006/relationships/image" Target="../media/image38.jpeg" /><Relationship Id="rId10" Type="http://schemas.microsoft.com/office/2007/relationships/diagramDrawing" Target="../diagrams/drawing1.xml" /><Relationship Id="rId4" Type="http://schemas.openxmlformats.org/officeDocument/2006/relationships/image" Target="../media/image37.jpeg" /><Relationship Id="rId9" Type="http://schemas.openxmlformats.org/officeDocument/2006/relationships/diagramColors" Target="../diagrams/colors1.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2" name="Rectangle 21"/>
          <p:cNvSpPr/>
          <p:nvPr/>
        </p:nvSpPr>
        <p:spPr>
          <a:xfrm>
            <a:off x="0" y="6356350"/>
            <a:ext cx="12192000" cy="501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ounded Rectangle 1"/>
          <p:cNvSpPr/>
          <p:nvPr/>
        </p:nvSpPr>
        <p:spPr>
          <a:xfrm>
            <a:off x="8330904" y="49755"/>
            <a:ext cx="3699171" cy="929621"/>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Footer Placeholder 3"/>
          <p:cNvSpPr>
            <a:spLocks noGrp="1"/>
          </p:cNvSpPr>
          <p:nvPr>
            <p:ph type="ftr" sz="quarter" idx="11"/>
          </p:nvPr>
        </p:nvSpPr>
        <p:spPr>
          <a:xfrm>
            <a:off x="3516207" y="6484936"/>
            <a:ext cx="4114800" cy="365125"/>
          </a:xfrm>
        </p:spPr>
        <p:txBody>
          <a:bodyPr/>
          <a:lstStyle/>
          <a:p>
            <a:r>
              <a:rPr lang="en-US" dirty="0">
                <a:solidFill>
                  <a:prstClr val="black">
                    <a:tint val="75000"/>
                  </a:prstClr>
                </a:solidFill>
                <a:hlinkClick r:id="rId3"/>
              </a:rPr>
              <a:t>www.namaa-il.com</a:t>
            </a:r>
            <a:endParaRPr lang="en-US" dirty="0">
              <a:solidFill>
                <a:prstClr val="black">
                  <a:tint val="75000"/>
                </a:prstClr>
              </a:solidFill>
            </a:endParaRPr>
          </a:p>
          <a:p>
            <a:r>
              <a:rPr lang="en-US" sz="1050" dirty="0">
                <a:solidFill>
                  <a:srgbClr val="5B9BD5">
                    <a:lumMod val="50000"/>
                  </a:srgbClr>
                </a:solidFill>
              </a:rPr>
              <a:t> © 2023  All rights reserved to Namaa InfoLogistics </a:t>
            </a:r>
          </a:p>
        </p:txBody>
      </p:sp>
      <p:sp>
        <p:nvSpPr>
          <p:cNvPr id="5" name="Slide Number Placeholder 4"/>
          <p:cNvSpPr>
            <a:spLocks noGrp="1"/>
          </p:cNvSpPr>
          <p:nvPr>
            <p:ph type="sldNum" sz="quarter" idx="12"/>
          </p:nvPr>
        </p:nvSpPr>
        <p:spPr>
          <a:xfrm>
            <a:off x="8563902" y="6484936"/>
            <a:ext cx="2743200" cy="365125"/>
          </a:xfrm>
        </p:spPr>
        <p:txBody>
          <a:bodyPr/>
          <a:lstStyle/>
          <a:p>
            <a:fld id="{5217F3A3-DB2D-4DE0-BEF9-3E39E13D432A}" type="slidenum">
              <a:rPr lang="en-US" smtClean="0">
                <a:solidFill>
                  <a:srgbClr val="5B9BD5">
                    <a:lumMod val="50000"/>
                  </a:srgbClr>
                </a:solidFill>
              </a:rPr>
              <a:pPr/>
              <a:t>1</a:t>
            </a:fld>
            <a:endParaRPr lang="en-US" dirty="0">
              <a:solidFill>
                <a:srgbClr val="5B9BD5">
                  <a:lumMod val="50000"/>
                </a:srgbClr>
              </a:solidFill>
            </a:endParaRPr>
          </a:p>
        </p:txBody>
      </p:sp>
      <p:cxnSp>
        <p:nvCxnSpPr>
          <p:cNvPr id="21" name="Straight Connector 20"/>
          <p:cNvCxnSpPr/>
          <p:nvPr/>
        </p:nvCxnSpPr>
        <p:spPr>
          <a:xfrm>
            <a:off x="182953" y="2433015"/>
            <a:ext cx="3287291" cy="8113"/>
          </a:xfrm>
          <a:prstGeom prst="line">
            <a:avLst/>
          </a:prstGeom>
          <a:ln w="34925">
            <a:solidFill>
              <a:schemeClr val="bg1"/>
            </a:solidFill>
          </a:ln>
        </p:spPr>
        <p:style>
          <a:lnRef idx="3">
            <a:schemeClr val="accent5"/>
          </a:lnRef>
          <a:fillRef idx="0">
            <a:schemeClr val="accent5"/>
          </a:fillRef>
          <a:effectRef idx="2">
            <a:schemeClr val="accent5"/>
          </a:effectRef>
          <a:fontRef idx="minor">
            <a:schemeClr val="tx1"/>
          </a:fontRef>
        </p:style>
      </p:cxn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1068"/>
          <a:stretch/>
        </p:blipFill>
        <p:spPr>
          <a:xfrm>
            <a:off x="5737068" y="393896"/>
            <a:ext cx="6253296" cy="5560596"/>
          </a:xfrm>
          <a:prstGeom prst="rect">
            <a:avLst/>
          </a:prstGeom>
        </p:spPr>
      </p:pic>
      <p:sp>
        <p:nvSpPr>
          <p:cNvPr id="11" name="TextBox 10"/>
          <p:cNvSpPr txBox="1"/>
          <p:nvPr/>
        </p:nvSpPr>
        <p:spPr>
          <a:xfrm>
            <a:off x="125582" y="1801276"/>
            <a:ext cx="7104112" cy="523220"/>
          </a:xfrm>
          <a:prstGeom prst="rect">
            <a:avLst/>
          </a:prstGeom>
          <a:noFill/>
        </p:spPr>
        <p:txBody>
          <a:bodyPr wrap="square" rtlCol="0">
            <a:spAutoFit/>
          </a:bodyPr>
          <a:lstStyle/>
          <a:p>
            <a:r>
              <a:rPr lang="en-US" sz="2800" b="1" dirty="0">
                <a:solidFill>
                  <a:prstClr val="white"/>
                </a:solidFill>
              </a:rPr>
              <a:t>Company Profile </a:t>
            </a:r>
            <a:r>
              <a:rPr lang="en-US" b="1" dirty="0">
                <a:solidFill>
                  <a:prstClr val="white"/>
                </a:solidFill>
              </a:rPr>
              <a:t>2024</a:t>
            </a:r>
          </a:p>
        </p:txBody>
      </p:sp>
      <p:sp>
        <p:nvSpPr>
          <p:cNvPr id="20" name="TextBox 19"/>
          <p:cNvSpPr txBox="1"/>
          <p:nvPr/>
        </p:nvSpPr>
        <p:spPr>
          <a:xfrm>
            <a:off x="501961" y="3229542"/>
            <a:ext cx="5936565" cy="1477328"/>
          </a:xfrm>
          <a:prstGeom prst="rect">
            <a:avLst/>
          </a:prstGeom>
          <a:noFill/>
        </p:spPr>
        <p:txBody>
          <a:bodyPr wrap="square" rtlCol="0">
            <a:spAutoFit/>
          </a:bodyPr>
          <a:lstStyle/>
          <a:p>
            <a:r>
              <a:rPr lang="en-US" dirty="0">
                <a:solidFill>
                  <a:prstClr val="white"/>
                </a:solidFill>
              </a:rPr>
              <a:t>Namaa InfoLogistics is a leading company in the Records &amp; Information Management services and  applications development, Namaa team owns 30+ years of practical experience in digitalizing organizations'’ records &amp; information….</a:t>
            </a:r>
          </a:p>
        </p:txBody>
      </p:sp>
      <p:sp>
        <p:nvSpPr>
          <p:cNvPr id="13" name="Rectangle 12"/>
          <p:cNvSpPr/>
          <p:nvPr/>
        </p:nvSpPr>
        <p:spPr>
          <a:xfrm>
            <a:off x="0" y="-7962"/>
            <a:ext cx="12192000" cy="928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9893" y="25213"/>
            <a:ext cx="3438784" cy="883179"/>
          </a:xfrm>
          <a:prstGeom prst="rect">
            <a:avLst/>
          </a:prstGeom>
        </p:spPr>
      </p:pic>
      <p:sp>
        <p:nvSpPr>
          <p:cNvPr id="6" name="TextBox 5"/>
          <p:cNvSpPr txBox="1"/>
          <p:nvPr/>
        </p:nvSpPr>
        <p:spPr>
          <a:xfrm>
            <a:off x="182954" y="2437072"/>
            <a:ext cx="5936566" cy="707886"/>
          </a:xfrm>
          <a:prstGeom prst="rect">
            <a:avLst/>
          </a:prstGeom>
          <a:noFill/>
        </p:spPr>
        <p:txBody>
          <a:bodyPr wrap="square" rtlCol="0">
            <a:spAutoFit/>
          </a:bodyPr>
          <a:lstStyle/>
          <a:p>
            <a:r>
              <a:rPr lang="en-US" sz="2400" b="1" dirty="0">
                <a:solidFill>
                  <a:prstClr val="white"/>
                </a:solidFill>
              </a:rPr>
              <a:t>Namaa InfoLogistics </a:t>
            </a:r>
          </a:p>
          <a:p>
            <a:r>
              <a:rPr lang="en-US" sz="1600" b="1" dirty="0">
                <a:solidFill>
                  <a:prstClr val="white"/>
                </a:solidFill>
              </a:rPr>
              <a:t>We are subject matter experts in digitalizing Records &amp; Information </a:t>
            </a:r>
          </a:p>
        </p:txBody>
      </p:sp>
    </p:spTree>
    <p:extLst>
      <p:ext uri="{BB962C8B-B14F-4D97-AF65-F5344CB8AC3E}">
        <p14:creationId xmlns:p14="http://schemas.microsoft.com/office/powerpoint/2010/main" val="2573919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7741159-7465-47D7-959B-4615852CBF3D}"/>
              </a:ext>
            </a:extLst>
          </p:cNvPr>
          <p:cNvSpPr/>
          <p:nvPr/>
        </p:nvSpPr>
        <p:spPr>
          <a:xfrm>
            <a:off x="151411" y="3052916"/>
            <a:ext cx="3362708" cy="857955"/>
          </a:xfrm>
          <a:prstGeom prst="rect">
            <a:avLst/>
          </a:prstGeom>
          <a:solidFill>
            <a:srgbClr val="00518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2"/>
          <p:cNvSpPr txBox="1">
            <a:spLocks noChangeArrowheads="1"/>
          </p:cNvSpPr>
          <p:nvPr/>
        </p:nvSpPr>
        <p:spPr bwMode="auto">
          <a:xfrm>
            <a:off x="1750648" y="2218239"/>
            <a:ext cx="2247900" cy="37592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Text Box 2"/>
          <p:cNvSpPr txBox="1">
            <a:spLocks noChangeArrowheads="1"/>
          </p:cNvSpPr>
          <p:nvPr/>
        </p:nvSpPr>
        <p:spPr bwMode="auto">
          <a:xfrm>
            <a:off x="1735164" y="3910871"/>
            <a:ext cx="2247900" cy="37592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23" name="Group 22"/>
          <p:cNvGrpSpPr/>
          <p:nvPr/>
        </p:nvGrpSpPr>
        <p:grpSpPr>
          <a:xfrm>
            <a:off x="151410" y="433176"/>
            <a:ext cx="11411140" cy="91440"/>
            <a:chOff x="1564702" y="875769"/>
            <a:chExt cx="4470191" cy="71277"/>
          </a:xfrm>
        </p:grpSpPr>
        <p:sp>
          <p:nvSpPr>
            <p:cNvPr id="24" name="Rectangle 23"/>
            <p:cNvSpPr/>
            <p:nvPr/>
          </p:nvSpPr>
          <p:spPr>
            <a:xfrm rot="16200000" flipH="1">
              <a:off x="2675053" y="-234581"/>
              <a:ext cx="71276" cy="22919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5" name="Rectangle 24"/>
            <p:cNvSpPr/>
            <p:nvPr/>
          </p:nvSpPr>
          <p:spPr>
            <a:xfrm rot="16200000" flipH="1">
              <a:off x="4905059" y="-182935"/>
              <a:ext cx="71130" cy="2188538"/>
            </a:xfrm>
            <a:prstGeom prst="rect">
              <a:avLst/>
            </a:prstGeom>
            <a:solidFill>
              <a:srgbClr val="D22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26" name="Text Box 2"/>
          <p:cNvSpPr txBox="1">
            <a:spLocks noChangeArrowheads="1"/>
          </p:cNvSpPr>
          <p:nvPr/>
        </p:nvSpPr>
        <p:spPr bwMode="auto">
          <a:xfrm>
            <a:off x="-386398" y="46706"/>
            <a:ext cx="6658611" cy="52111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vert="horz" wrap="square" lIns="91440" tIns="45720" rIns="91440" bIns="45720" anchor="t" anchorCtr="0">
            <a:noAutofit/>
          </a:bodyPr>
          <a:lstStyle/>
          <a:p>
            <a:pPr algn="ctr">
              <a:lnSpc>
                <a:spcPct val="107000"/>
              </a:lnSpc>
              <a:spcAft>
                <a:spcPts val="800"/>
              </a:spcAft>
            </a:pPr>
            <a:r>
              <a:rPr lang="en-US" b="1"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rPr>
              <a:t>SW Dev- </a:t>
            </a:r>
            <a:r>
              <a:rPr lang="en-US" b="1" dirty="0">
                <a:solidFill>
                  <a:srgbClr val="C00000"/>
                </a:solidFill>
                <a:latin typeface="Calibri" panose="020F0502020204030204" pitchFamily="34" charset="0"/>
                <a:ea typeface="Calibri" panose="020F0502020204030204" pitchFamily="34" charset="0"/>
                <a:cs typeface="Arial" panose="020B0604020202020204" pitchFamily="34" charset="0"/>
              </a:rPr>
              <a:t>Enterprise &amp; Mobile  </a:t>
            </a:r>
            <a:r>
              <a:rPr lang="en-US" b="1" dirty="0">
                <a:solidFill>
                  <a:srgbClr val="B40000"/>
                </a:solidFill>
                <a:latin typeface="Calibri" panose="020F0502020204030204" pitchFamily="34" charset="0"/>
                <a:ea typeface="Calibri" panose="020F0502020204030204" pitchFamily="34" charset="0"/>
                <a:cs typeface="Arial" panose="020B0604020202020204" pitchFamily="34" charset="0"/>
              </a:rPr>
              <a:t>Applications Development</a:t>
            </a:r>
            <a:endParaRPr lang="en-US"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7" name="Diagram 26"/>
          <p:cNvGraphicFramePr/>
          <p:nvPr>
            <p:extLst>
              <p:ext uri="{D42A27DB-BD31-4B8C-83A1-F6EECF244321}">
                <p14:modId xmlns:p14="http://schemas.microsoft.com/office/powerpoint/2010/main" val="3481937342"/>
              </p:ext>
            </p:extLst>
          </p:nvPr>
        </p:nvGraphicFramePr>
        <p:xfrm>
          <a:off x="3898036" y="993711"/>
          <a:ext cx="7061824" cy="4959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0" name="Straight Connector 39"/>
          <p:cNvCxnSpPr/>
          <p:nvPr/>
        </p:nvCxnSpPr>
        <p:spPr>
          <a:xfrm flipH="1">
            <a:off x="3898036" y="656571"/>
            <a:ext cx="29234" cy="5933717"/>
          </a:xfrm>
          <a:prstGeom prst="line">
            <a:avLst/>
          </a:prstGeom>
          <a:ln>
            <a:solidFill>
              <a:srgbClr val="9A0000"/>
            </a:solidFill>
            <a:prstDash val="lgDash"/>
          </a:ln>
        </p:spPr>
        <p:style>
          <a:lnRef idx="1">
            <a:schemeClr val="accent1"/>
          </a:lnRef>
          <a:fillRef idx="0">
            <a:schemeClr val="accent1"/>
          </a:fillRef>
          <a:effectRef idx="0">
            <a:schemeClr val="accent1"/>
          </a:effectRef>
          <a:fontRef idx="minor">
            <a:schemeClr val="tx1"/>
          </a:fontRef>
        </p:style>
      </p:cxnSp>
      <p:sp>
        <p:nvSpPr>
          <p:cNvPr id="41" name="Footer Placeholder 3"/>
          <p:cNvSpPr>
            <a:spLocks noGrp="1"/>
          </p:cNvSpPr>
          <p:nvPr>
            <p:ph type="ftr" sz="quarter" idx="11"/>
          </p:nvPr>
        </p:nvSpPr>
        <p:spPr>
          <a:xfrm>
            <a:off x="3983181" y="6332444"/>
            <a:ext cx="4114800" cy="365125"/>
          </a:xfrm>
          <a:effectLst>
            <a:outerShdw blurRad="50800" dist="38100" dir="8100000" algn="tr" rotWithShape="0">
              <a:prstClr val="black">
                <a:alpha val="40000"/>
              </a:prstClr>
            </a:outerShdw>
          </a:effectLst>
        </p:spPr>
        <p:txBody>
          <a:bodyPr/>
          <a:lstStyle/>
          <a:p>
            <a:r>
              <a:rPr lang="en-US" dirty="0">
                <a:hlinkClick r:id="rId8"/>
              </a:rPr>
              <a:t>www.namaa-il.com</a:t>
            </a:r>
            <a:endParaRPr lang="en-US" dirty="0"/>
          </a:p>
          <a:p>
            <a:r>
              <a:rPr lang="en-US" dirty="0"/>
              <a:t> © 2024 All rights reserved to Namaa InfoLogistics </a:t>
            </a:r>
          </a:p>
        </p:txBody>
      </p:sp>
      <p:sp>
        <p:nvSpPr>
          <p:cNvPr id="3" name="Slide Number Placeholder 2"/>
          <p:cNvSpPr>
            <a:spLocks noGrp="1"/>
          </p:cNvSpPr>
          <p:nvPr>
            <p:ph type="sldNum" sz="quarter" idx="12"/>
          </p:nvPr>
        </p:nvSpPr>
        <p:spPr/>
        <p:txBody>
          <a:bodyPr/>
          <a:lstStyle/>
          <a:p>
            <a:fld id="{5217F3A3-DB2D-4DE0-BEF9-3E39E13D432A}" type="slidenum">
              <a:rPr lang="en-US" smtClean="0"/>
              <a:t>10</a:t>
            </a:fld>
            <a:endParaRPr lang="en-US" dirty="0"/>
          </a:p>
        </p:txBody>
      </p:sp>
      <p:sp>
        <p:nvSpPr>
          <p:cNvPr id="2" name="TextBox 1">
            <a:extLst>
              <a:ext uri="{FF2B5EF4-FFF2-40B4-BE49-F238E27FC236}">
                <a16:creationId xmlns:a16="http://schemas.microsoft.com/office/drawing/2014/main" id="{118EEC91-4CB9-46A1-80D8-A58F92BF52E8}"/>
              </a:ext>
            </a:extLst>
          </p:cNvPr>
          <p:cNvSpPr txBox="1"/>
          <p:nvPr/>
        </p:nvSpPr>
        <p:spPr>
          <a:xfrm>
            <a:off x="-386398" y="688421"/>
            <a:ext cx="4384945" cy="2546466"/>
          </a:xfrm>
          <a:prstGeom prst="rect">
            <a:avLst/>
          </a:prstGeom>
          <a:noFill/>
        </p:spPr>
        <p:txBody>
          <a:bodyPr wrap="square" rtlCol="0">
            <a:spAutoFit/>
          </a:bodyPr>
          <a:lstStyle/>
          <a:p>
            <a:pPr marL="501650" marR="0">
              <a:lnSpc>
                <a:spcPct val="107000"/>
              </a:lnSpc>
              <a:spcBef>
                <a:spcPts val="0"/>
              </a:spcBef>
              <a:spcAft>
                <a:spcPts val="0"/>
              </a:spcAft>
            </a:pPr>
            <a:r>
              <a:rPr lang="en-US" b="1" dirty="0">
                <a:solidFill>
                  <a:srgbClr val="005182"/>
                </a:solidFill>
                <a:effectLst/>
                <a:latin typeface="Calibri" panose="020F0502020204030204" pitchFamily="34" charset="0"/>
                <a:ea typeface="Calibri" panose="020F0502020204030204" pitchFamily="34" charset="0"/>
                <a:cs typeface="Arial" panose="020B0604020202020204" pitchFamily="34" charset="0"/>
              </a:rPr>
              <a:t>From Concept to Creation: </a:t>
            </a:r>
          </a:p>
          <a:p>
            <a:pPr marL="501650" marR="0">
              <a:lnSpc>
                <a:spcPct val="107000"/>
              </a:lnSpc>
              <a:spcBef>
                <a:spcPts val="0"/>
              </a:spcBef>
              <a:spcAft>
                <a:spcPts val="0"/>
              </a:spcAft>
            </a:pPr>
            <a:r>
              <a:rPr lang="en-US" b="1" dirty="0">
                <a:solidFill>
                  <a:srgbClr val="005182"/>
                </a:solidFill>
                <a:effectLst/>
                <a:latin typeface="Calibri" panose="020F0502020204030204" pitchFamily="34" charset="0"/>
                <a:ea typeface="Calibri" panose="020F0502020204030204" pitchFamily="34" charset="0"/>
                <a:cs typeface="Arial" panose="020B0604020202020204" pitchFamily="34" charset="0"/>
              </a:rPr>
              <a:t>A Step-by-Step Guide to Application Development</a:t>
            </a:r>
            <a:endParaRPr lang="en-US" dirty="0">
              <a:solidFill>
                <a:srgbClr val="005182"/>
              </a:solidFill>
              <a:effectLst/>
              <a:latin typeface="Calibri" panose="020F0502020204030204" pitchFamily="34" charset="0"/>
              <a:ea typeface="Calibri" panose="020F0502020204030204" pitchFamily="34" charset="0"/>
              <a:cs typeface="Arial" panose="020B0604020202020204" pitchFamily="34" charset="0"/>
            </a:endParaRPr>
          </a:p>
          <a:p>
            <a:pPr marL="501650" marR="0">
              <a:lnSpc>
                <a:spcPct val="107000"/>
              </a:lnSpc>
              <a:spcBef>
                <a:spcPts val="0"/>
              </a:spcBef>
              <a:spcAft>
                <a:spcPts val="800"/>
              </a:spcAft>
            </a:pPr>
            <a:r>
              <a:rPr lang="en-US" dirty="0">
                <a:solidFill>
                  <a:srgbClr val="005182"/>
                </a:solidFill>
                <a:effectLst/>
                <a:latin typeface="Calibri" panose="020F0502020204030204" pitchFamily="34" charset="0"/>
                <a:ea typeface="Calibri" panose="020F0502020204030204" pitchFamily="34" charset="0"/>
                <a:cs typeface="Arial" panose="020B0604020202020204" pitchFamily="34" charset="0"/>
              </a:rPr>
              <a:t>This presentation will walk you through the exciting journey of application development, from defining needs to delivering a successful product.</a:t>
            </a:r>
          </a:p>
          <a:p>
            <a:endParaRPr lang="en-US" dirty="0">
              <a:solidFill>
                <a:srgbClr val="005182"/>
              </a:solidFill>
            </a:endParaRPr>
          </a:p>
        </p:txBody>
      </p:sp>
      <p:sp>
        <p:nvSpPr>
          <p:cNvPr id="5" name="TextBox 4">
            <a:extLst>
              <a:ext uri="{FF2B5EF4-FFF2-40B4-BE49-F238E27FC236}">
                <a16:creationId xmlns:a16="http://schemas.microsoft.com/office/drawing/2014/main" id="{F117889F-726A-40FB-930B-5997E411FA48}"/>
              </a:ext>
            </a:extLst>
          </p:cNvPr>
          <p:cNvSpPr txBox="1"/>
          <p:nvPr/>
        </p:nvSpPr>
        <p:spPr>
          <a:xfrm>
            <a:off x="151411" y="3172207"/>
            <a:ext cx="3291431" cy="646331"/>
          </a:xfrm>
          <a:prstGeom prst="rect">
            <a:avLst/>
          </a:prstGeom>
          <a:noFill/>
        </p:spPr>
        <p:txBody>
          <a:bodyPr wrap="square" rtlCol="0">
            <a:spAutoFit/>
          </a:bodyPr>
          <a:lstStyle/>
          <a:p>
            <a:r>
              <a:rPr lang="en-US" sz="1800" dirty="0">
                <a:ln w="0"/>
                <a:solidFill>
                  <a:schemeClr val="bg1"/>
                </a:solidFill>
                <a:effectLst>
                  <a:outerShdw blurRad="50800" dist="38100" dir="10800000" algn="r" rotWithShape="0">
                    <a:prstClr val="black">
                      <a:alpha val="40000"/>
                    </a:prstClr>
                  </a:outerShdw>
                </a:effectLst>
                <a:latin typeface="Calibri" panose="020F0502020204030204" pitchFamily="34" charset="0"/>
                <a:ea typeface="Calibri" panose="020F0502020204030204" pitchFamily="34" charset="0"/>
                <a:cs typeface="Arial" panose="020B0604020202020204" pitchFamily="34" charset="0"/>
              </a:rPr>
              <a:t>1. Building the Foundation: Requirements Gathering</a:t>
            </a:r>
          </a:p>
        </p:txBody>
      </p:sp>
    </p:spTree>
    <p:extLst>
      <p:ext uri="{BB962C8B-B14F-4D97-AF65-F5344CB8AC3E}">
        <p14:creationId xmlns:p14="http://schemas.microsoft.com/office/powerpoint/2010/main" val="2799078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7741159-7465-47D7-959B-4615852CBF3D}"/>
              </a:ext>
            </a:extLst>
          </p:cNvPr>
          <p:cNvSpPr/>
          <p:nvPr/>
        </p:nvSpPr>
        <p:spPr>
          <a:xfrm>
            <a:off x="151411" y="2486025"/>
            <a:ext cx="3616878" cy="1424847"/>
          </a:xfrm>
          <a:prstGeom prst="rect">
            <a:avLst/>
          </a:prstGeom>
          <a:solidFill>
            <a:srgbClr val="00518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2"/>
          <p:cNvSpPr txBox="1">
            <a:spLocks noChangeArrowheads="1"/>
          </p:cNvSpPr>
          <p:nvPr/>
        </p:nvSpPr>
        <p:spPr bwMode="auto">
          <a:xfrm>
            <a:off x="1750648" y="2218239"/>
            <a:ext cx="2247900" cy="37592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Text Box 2"/>
          <p:cNvSpPr txBox="1">
            <a:spLocks noChangeArrowheads="1"/>
          </p:cNvSpPr>
          <p:nvPr/>
        </p:nvSpPr>
        <p:spPr bwMode="auto">
          <a:xfrm>
            <a:off x="1735164" y="3910871"/>
            <a:ext cx="2247900" cy="37592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23" name="Group 22"/>
          <p:cNvGrpSpPr/>
          <p:nvPr/>
        </p:nvGrpSpPr>
        <p:grpSpPr>
          <a:xfrm>
            <a:off x="151410" y="433176"/>
            <a:ext cx="11411140" cy="91440"/>
            <a:chOff x="1564702" y="875769"/>
            <a:chExt cx="4470191" cy="71277"/>
          </a:xfrm>
        </p:grpSpPr>
        <p:sp>
          <p:nvSpPr>
            <p:cNvPr id="24" name="Rectangle 23"/>
            <p:cNvSpPr/>
            <p:nvPr/>
          </p:nvSpPr>
          <p:spPr>
            <a:xfrm rot="16200000" flipH="1">
              <a:off x="2675053" y="-234581"/>
              <a:ext cx="71276" cy="22919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5" name="Rectangle 24"/>
            <p:cNvSpPr/>
            <p:nvPr/>
          </p:nvSpPr>
          <p:spPr>
            <a:xfrm rot="16200000" flipH="1">
              <a:off x="4905059" y="-182935"/>
              <a:ext cx="71130" cy="2188538"/>
            </a:xfrm>
            <a:prstGeom prst="rect">
              <a:avLst/>
            </a:prstGeom>
            <a:solidFill>
              <a:srgbClr val="D22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26" name="Text Box 2"/>
          <p:cNvSpPr txBox="1">
            <a:spLocks noChangeArrowheads="1"/>
          </p:cNvSpPr>
          <p:nvPr/>
        </p:nvSpPr>
        <p:spPr bwMode="auto">
          <a:xfrm>
            <a:off x="-386398" y="46706"/>
            <a:ext cx="6658611" cy="52111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vert="horz" wrap="square" lIns="91440" tIns="45720" rIns="91440" bIns="45720" anchor="t" anchorCtr="0">
            <a:noAutofit/>
          </a:bodyPr>
          <a:lstStyle/>
          <a:p>
            <a:pPr algn="ctr">
              <a:lnSpc>
                <a:spcPct val="107000"/>
              </a:lnSpc>
              <a:spcAft>
                <a:spcPts val="800"/>
              </a:spcAft>
            </a:pPr>
            <a:r>
              <a:rPr lang="en-US" b="1"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rPr>
              <a:t>SW Dev- </a:t>
            </a:r>
            <a:r>
              <a:rPr lang="en-US" b="1" dirty="0">
                <a:solidFill>
                  <a:srgbClr val="C00000"/>
                </a:solidFill>
                <a:latin typeface="Calibri" panose="020F0502020204030204" pitchFamily="34" charset="0"/>
                <a:ea typeface="Calibri" panose="020F0502020204030204" pitchFamily="34" charset="0"/>
                <a:cs typeface="Arial" panose="020B0604020202020204" pitchFamily="34" charset="0"/>
              </a:rPr>
              <a:t>Enterprise &amp; Mobile  </a:t>
            </a:r>
            <a:r>
              <a:rPr lang="en-US" b="1" dirty="0">
                <a:solidFill>
                  <a:srgbClr val="B40000"/>
                </a:solidFill>
                <a:latin typeface="Calibri" panose="020F0502020204030204" pitchFamily="34" charset="0"/>
                <a:ea typeface="Calibri" panose="020F0502020204030204" pitchFamily="34" charset="0"/>
                <a:cs typeface="Arial" panose="020B0604020202020204" pitchFamily="34" charset="0"/>
              </a:rPr>
              <a:t>Applications Development</a:t>
            </a:r>
            <a:endParaRPr lang="en-US"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7" name="Diagram 26"/>
          <p:cNvGraphicFramePr/>
          <p:nvPr>
            <p:extLst>
              <p:ext uri="{D42A27DB-BD31-4B8C-83A1-F6EECF244321}">
                <p14:modId xmlns:p14="http://schemas.microsoft.com/office/powerpoint/2010/main" val="1308195265"/>
              </p:ext>
            </p:extLst>
          </p:nvPr>
        </p:nvGraphicFramePr>
        <p:xfrm>
          <a:off x="4112811" y="910898"/>
          <a:ext cx="7331477" cy="5031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0" name="Straight Connector 39"/>
          <p:cNvCxnSpPr/>
          <p:nvPr/>
        </p:nvCxnSpPr>
        <p:spPr>
          <a:xfrm flipH="1">
            <a:off x="3898036" y="656571"/>
            <a:ext cx="29234" cy="5933717"/>
          </a:xfrm>
          <a:prstGeom prst="line">
            <a:avLst/>
          </a:prstGeom>
          <a:ln>
            <a:solidFill>
              <a:srgbClr val="9A0000"/>
            </a:solidFill>
            <a:prstDash val="lgDash"/>
          </a:ln>
        </p:spPr>
        <p:style>
          <a:lnRef idx="1">
            <a:schemeClr val="accent1"/>
          </a:lnRef>
          <a:fillRef idx="0">
            <a:schemeClr val="accent1"/>
          </a:fillRef>
          <a:effectRef idx="0">
            <a:schemeClr val="accent1"/>
          </a:effectRef>
          <a:fontRef idx="minor">
            <a:schemeClr val="tx1"/>
          </a:fontRef>
        </p:style>
      </p:cxnSp>
      <p:sp>
        <p:nvSpPr>
          <p:cNvPr id="41" name="Footer Placeholder 3"/>
          <p:cNvSpPr>
            <a:spLocks noGrp="1"/>
          </p:cNvSpPr>
          <p:nvPr>
            <p:ph type="ftr" sz="quarter" idx="11"/>
          </p:nvPr>
        </p:nvSpPr>
        <p:spPr>
          <a:xfrm>
            <a:off x="3983181" y="6332444"/>
            <a:ext cx="4114800" cy="365125"/>
          </a:xfrm>
          <a:effectLst>
            <a:outerShdw blurRad="50800" dist="38100" dir="8100000" algn="tr" rotWithShape="0">
              <a:prstClr val="black">
                <a:alpha val="40000"/>
              </a:prstClr>
            </a:outerShdw>
          </a:effectLst>
        </p:spPr>
        <p:txBody>
          <a:bodyPr/>
          <a:lstStyle/>
          <a:p>
            <a:r>
              <a:rPr lang="en-US" dirty="0">
                <a:hlinkClick r:id="rId8"/>
              </a:rPr>
              <a:t>www.namaa-il.com</a:t>
            </a:r>
            <a:endParaRPr lang="en-US" dirty="0"/>
          </a:p>
          <a:p>
            <a:r>
              <a:rPr lang="en-US" dirty="0"/>
              <a:t> © 2024 All rights reserved to Namaa InfoLogistics </a:t>
            </a:r>
          </a:p>
        </p:txBody>
      </p:sp>
      <p:sp>
        <p:nvSpPr>
          <p:cNvPr id="3" name="Slide Number Placeholder 2"/>
          <p:cNvSpPr>
            <a:spLocks noGrp="1"/>
          </p:cNvSpPr>
          <p:nvPr>
            <p:ph type="sldNum" sz="quarter" idx="12"/>
          </p:nvPr>
        </p:nvSpPr>
        <p:spPr/>
        <p:txBody>
          <a:bodyPr/>
          <a:lstStyle/>
          <a:p>
            <a:fld id="{5217F3A3-DB2D-4DE0-BEF9-3E39E13D432A}" type="slidenum">
              <a:rPr lang="en-US" smtClean="0"/>
              <a:t>11</a:t>
            </a:fld>
            <a:endParaRPr lang="en-US" dirty="0"/>
          </a:p>
        </p:txBody>
      </p:sp>
      <p:sp>
        <p:nvSpPr>
          <p:cNvPr id="5" name="TextBox 4">
            <a:extLst>
              <a:ext uri="{FF2B5EF4-FFF2-40B4-BE49-F238E27FC236}">
                <a16:creationId xmlns:a16="http://schemas.microsoft.com/office/drawing/2014/main" id="{F117889F-726A-40FB-930B-5997E411FA48}"/>
              </a:ext>
            </a:extLst>
          </p:cNvPr>
          <p:cNvSpPr txBox="1"/>
          <p:nvPr/>
        </p:nvSpPr>
        <p:spPr>
          <a:xfrm>
            <a:off x="-214634" y="2663012"/>
            <a:ext cx="3843659" cy="1168269"/>
          </a:xfrm>
          <a:prstGeom prst="rect">
            <a:avLst/>
          </a:prstGeom>
          <a:noFill/>
        </p:spPr>
        <p:txBody>
          <a:bodyPr wrap="square" rtlCol="0">
            <a:spAutoFit/>
          </a:bodyPr>
          <a:lstStyle/>
          <a:p>
            <a:pPr marL="501650" marR="0">
              <a:lnSpc>
                <a:spcPct val="107000"/>
              </a:lnSpc>
              <a:spcBef>
                <a:spcPts val="0"/>
              </a:spcBef>
              <a:spcAft>
                <a:spcPts val="800"/>
              </a:spcAft>
            </a:pPr>
            <a:r>
              <a:rPr lang="en-U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2. Writing the Application's Story: </a:t>
            </a:r>
          </a:p>
          <a:p>
            <a:pPr marL="501650" marR="0">
              <a:lnSpc>
                <a:spcPct val="107000"/>
              </a:lnSpc>
              <a:spcBef>
                <a:spcPts val="0"/>
              </a:spcBef>
              <a:spcAft>
                <a:spcPts val="800"/>
              </a:spcAft>
            </a:pPr>
            <a:r>
              <a:rPr lang="en-U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Functional Specifications</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7710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7741159-7465-47D7-959B-4615852CBF3D}"/>
              </a:ext>
            </a:extLst>
          </p:cNvPr>
          <p:cNvSpPr/>
          <p:nvPr/>
        </p:nvSpPr>
        <p:spPr>
          <a:xfrm>
            <a:off x="151411" y="2486025"/>
            <a:ext cx="3616878" cy="1424847"/>
          </a:xfrm>
          <a:prstGeom prst="rect">
            <a:avLst/>
          </a:prstGeom>
          <a:solidFill>
            <a:srgbClr val="00518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2"/>
          <p:cNvSpPr txBox="1">
            <a:spLocks noChangeArrowheads="1"/>
          </p:cNvSpPr>
          <p:nvPr/>
        </p:nvSpPr>
        <p:spPr bwMode="auto">
          <a:xfrm>
            <a:off x="1750648" y="2218239"/>
            <a:ext cx="2247900" cy="37592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Text Box 2"/>
          <p:cNvSpPr txBox="1">
            <a:spLocks noChangeArrowheads="1"/>
          </p:cNvSpPr>
          <p:nvPr/>
        </p:nvSpPr>
        <p:spPr bwMode="auto">
          <a:xfrm>
            <a:off x="1735164" y="3910871"/>
            <a:ext cx="2247900" cy="37592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23" name="Group 22"/>
          <p:cNvGrpSpPr/>
          <p:nvPr/>
        </p:nvGrpSpPr>
        <p:grpSpPr>
          <a:xfrm>
            <a:off x="151410" y="433176"/>
            <a:ext cx="11411140" cy="91440"/>
            <a:chOff x="1564702" y="875769"/>
            <a:chExt cx="4470191" cy="71277"/>
          </a:xfrm>
        </p:grpSpPr>
        <p:sp>
          <p:nvSpPr>
            <p:cNvPr id="24" name="Rectangle 23"/>
            <p:cNvSpPr/>
            <p:nvPr/>
          </p:nvSpPr>
          <p:spPr>
            <a:xfrm rot="16200000" flipH="1">
              <a:off x="2675053" y="-234581"/>
              <a:ext cx="71276" cy="22919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5" name="Rectangle 24"/>
            <p:cNvSpPr/>
            <p:nvPr/>
          </p:nvSpPr>
          <p:spPr>
            <a:xfrm rot="16200000" flipH="1">
              <a:off x="4905059" y="-182935"/>
              <a:ext cx="71130" cy="2188538"/>
            </a:xfrm>
            <a:prstGeom prst="rect">
              <a:avLst/>
            </a:prstGeom>
            <a:solidFill>
              <a:srgbClr val="D22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26" name="Text Box 2"/>
          <p:cNvSpPr txBox="1">
            <a:spLocks noChangeArrowheads="1"/>
          </p:cNvSpPr>
          <p:nvPr/>
        </p:nvSpPr>
        <p:spPr bwMode="auto">
          <a:xfrm>
            <a:off x="-386398" y="46706"/>
            <a:ext cx="6658611" cy="52111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vert="horz" wrap="square" lIns="91440" tIns="45720" rIns="91440" bIns="45720" anchor="t" anchorCtr="0">
            <a:noAutofit/>
          </a:bodyPr>
          <a:lstStyle/>
          <a:p>
            <a:pPr algn="ctr">
              <a:lnSpc>
                <a:spcPct val="107000"/>
              </a:lnSpc>
              <a:spcAft>
                <a:spcPts val="800"/>
              </a:spcAft>
            </a:pPr>
            <a:r>
              <a:rPr lang="en-US" b="1"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rPr>
              <a:t>SW Dev- </a:t>
            </a:r>
            <a:r>
              <a:rPr lang="en-US" b="1" dirty="0">
                <a:solidFill>
                  <a:srgbClr val="C00000"/>
                </a:solidFill>
                <a:latin typeface="Calibri" panose="020F0502020204030204" pitchFamily="34" charset="0"/>
                <a:ea typeface="Calibri" panose="020F0502020204030204" pitchFamily="34" charset="0"/>
                <a:cs typeface="Arial" panose="020B0604020202020204" pitchFamily="34" charset="0"/>
              </a:rPr>
              <a:t>Enterprise &amp; Mobile  </a:t>
            </a:r>
            <a:r>
              <a:rPr lang="en-US" b="1" dirty="0">
                <a:solidFill>
                  <a:srgbClr val="B40000"/>
                </a:solidFill>
                <a:latin typeface="Calibri" panose="020F0502020204030204" pitchFamily="34" charset="0"/>
                <a:ea typeface="Calibri" panose="020F0502020204030204" pitchFamily="34" charset="0"/>
                <a:cs typeface="Arial" panose="020B0604020202020204" pitchFamily="34" charset="0"/>
              </a:rPr>
              <a:t>Applications Development</a:t>
            </a:r>
            <a:endParaRPr lang="en-US"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7" name="Diagram 26"/>
          <p:cNvGraphicFramePr/>
          <p:nvPr>
            <p:extLst>
              <p:ext uri="{D42A27DB-BD31-4B8C-83A1-F6EECF244321}">
                <p14:modId xmlns:p14="http://schemas.microsoft.com/office/powerpoint/2010/main" val="1322278737"/>
              </p:ext>
            </p:extLst>
          </p:nvPr>
        </p:nvGraphicFramePr>
        <p:xfrm>
          <a:off x="4382464" y="982700"/>
          <a:ext cx="7061824" cy="4959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0" name="Straight Connector 39"/>
          <p:cNvCxnSpPr/>
          <p:nvPr/>
        </p:nvCxnSpPr>
        <p:spPr>
          <a:xfrm flipH="1">
            <a:off x="3898036" y="656571"/>
            <a:ext cx="29234" cy="5933717"/>
          </a:xfrm>
          <a:prstGeom prst="line">
            <a:avLst/>
          </a:prstGeom>
          <a:ln>
            <a:solidFill>
              <a:srgbClr val="9A0000"/>
            </a:solidFill>
            <a:prstDash val="lgDash"/>
          </a:ln>
        </p:spPr>
        <p:style>
          <a:lnRef idx="1">
            <a:schemeClr val="accent1"/>
          </a:lnRef>
          <a:fillRef idx="0">
            <a:schemeClr val="accent1"/>
          </a:fillRef>
          <a:effectRef idx="0">
            <a:schemeClr val="accent1"/>
          </a:effectRef>
          <a:fontRef idx="minor">
            <a:schemeClr val="tx1"/>
          </a:fontRef>
        </p:style>
      </p:cxnSp>
      <p:sp>
        <p:nvSpPr>
          <p:cNvPr id="41" name="Footer Placeholder 3"/>
          <p:cNvSpPr>
            <a:spLocks noGrp="1"/>
          </p:cNvSpPr>
          <p:nvPr>
            <p:ph type="ftr" sz="quarter" idx="11"/>
          </p:nvPr>
        </p:nvSpPr>
        <p:spPr>
          <a:xfrm>
            <a:off x="3983181" y="6332444"/>
            <a:ext cx="4114800" cy="365125"/>
          </a:xfrm>
          <a:effectLst>
            <a:outerShdw blurRad="50800" dist="38100" dir="8100000" algn="tr" rotWithShape="0">
              <a:prstClr val="black">
                <a:alpha val="40000"/>
              </a:prstClr>
            </a:outerShdw>
          </a:effectLst>
        </p:spPr>
        <p:txBody>
          <a:bodyPr/>
          <a:lstStyle/>
          <a:p>
            <a:r>
              <a:rPr lang="en-US" dirty="0">
                <a:hlinkClick r:id="rId8"/>
              </a:rPr>
              <a:t>www.namaa-il.com</a:t>
            </a:r>
            <a:endParaRPr lang="en-US" dirty="0"/>
          </a:p>
          <a:p>
            <a:r>
              <a:rPr lang="en-US" dirty="0"/>
              <a:t> © 2024 All rights reserved to Namaa InfoLogistics </a:t>
            </a:r>
          </a:p>
        </p:txBody>
      </p:sp>
      <p:sp>
        <p:nvSpPr>
          <p:cNvPr id="3" name="Slide Number Placeholder 2"/>
          <p:cNvSpPr>
            <a:spLocks noGrp="1"/>
          </p:cNvSpPr>
          <p:nvPr>
            <p:ph type="sldNum" sz="quarter" idx="12"/>
          </p:nvPr>
        </p:nvSpPr>
        <p:spPr/>
        <p:txBody>
          <a:bodyPr/>
          <a:lstStyle/>
          <a:p>
            <a:fld id="{5217F3A3-DB2D-4DE0-BEF9-3E39E13D432A}" type="slidenum">
              <a:rPr lang="en-US" smtClean="0"/>
              <a:t>12</a:t>
            </a:fld>
            <a:endParaRPr lang="en-US" dirty="0"/>
          </a:p>
        </p:txBody>
      </p:sp>
      <p:sp>
        <p:nvSpPr>
          <p:cNvPr id="5" name="TextBox 4">
            <a:extLst>
              <a:ext uri="{FF2B5EF4-FFF2-40B4-BE49-F238E27FC236}">
                <a16:creationId xmlns:a16="http://schemas.microsoft.com/office/drawing/2014/main" id="{F117889F-726A-40FB-930B-5997E411FA48}"/>
              </a:ext>
            </a:extLst>
          </p:cNvPr>
          <p:cNvSpPr txBox="1"/>
          <p:nvPr/>
        </p:nvSpPr>
        <p:spPr>
          <a:xfrm>
            <a:off x="-214634" y="2663012"/>
            <a:ext cx="3982923" cy="1168269"/>
          </a:xfrm>
          <a:prstGeom prst="rect">
            <a:avLst/>
          </a:prstGeom>
          <a:noFill/>
        </p:spPr>
        <p:txBody>
          <a:bodyPr wrap="square" rtlCol="0">
            <a:spAutoFit/>
          </a:bodyPr>
          <a:lstStyle/>
          <a:p>
            <a:pPr marL="501650" marR="0">
              <a:lnSpc>
                <a:spcPct val="107000"/>
              </a:lnSpc>
              <a:spcBef>
                <a:spcPts val="0"/>
              </a:spcBef>
              <a:spcAft>
                <a:spcPts val="800"/>
              </a:spcAft>
            </a:pPr>
            <a:r>
              <a:rPr lang="en-U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3. Designing the Infrastructure:</a:t>
            </a:r>
          </a:p>
          <a:p>
            <a:pPr marL="501650" marR="0">
              <a:lnSpc>
                <a:spcPct val="107000"/>
              </a:lnSpc>
              <a:spcBef>
                <a:spcPts val="0"/>
              </a:spcBef>
              <a:spcAft>
                <a:spcPts val="800"/>
              </a:spcAft>
            </a:pPr>
            <a:r>
              <a:rPr lang="en-U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Architecture and Design Document</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0185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7741159-7465-47D7-959B-4615852CBF3D}"/>
              </a:ext>
            </a:extLst>
          </p:cNvPr>
          <p:cNvSpPr/>
          <p:nvPr/>
        </p:nvSpPr>
        <p:spPr>
          <a:xfrm>
            <a:off x="151411" y="2486025"/>
            <a:ext cx="3616878" cy="1424847"/>
          </a:xfrm>
          <a:prstGeom prst="rect">
            <a:avLst/>
          </a:prstGeom>
          <a:solidFill>
            <a:srgbClr val="00518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2"/>
          <p:cNvSpPr txBox="1">
            <a:spLocks noChangeArrowheads="1"/>
          </p:cNvSpPr>
          <p:nvPr/>
        </p:nvSpPr>
        <p:spPr bwMode="auto">
          <a:xfrm>
            <a:off x="1750648" y="2218239"/>
            <a:ext cx="2247900" cy="37592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Text Box 2"/>
          <p:cNvSpPr txBox="1">
            <a:spLocks noChangeArrowheads="1"/>
          </p:cNvSpPr>
          <p:nvPr/>
        </p:nvSpPr>
        <p:spPr bwMode="auto">
          <a:xfrm>
            <a:off x="1735164" y="3910871"/>
            <a:ext cx="2247900" cy="37592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23" name="Group 22"/>
          <p:cNvGrpSpPr/>
          <p:nvPr/>
        </p:nvGrpSpPr>
        <p:grpSpPr>
          <a:xfrm>
            <a:off x="151410" y="433176"/>
            <a:ext cx="11411140" cy="91440"/>
            <a:chOff x="1564702" y="875769"/>
            <a:chExt cx="4470191" cy="71277"/>
          </a:xfrm>
        </p:grpSpPr>
        <p:sp>
          <p:nvSpPr>
            <p:cNvPr id="24" name="Rectangle 23"/>
            <p:cNvSpPr/>
            <p:nvPr/>
          </p:nvSpPr>
          <p:spPr>
            <a:xfrm rot="16200000" flipH="1">
              <a:off x="2675053" y="-234581"/>
              <a:ext cx="71276" cy="22919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5" name="Rectangle 24"/>
            <p:cNvSpPr/>
            <p:nvPr/>
          </p:nvSpPr>
          <p:spPr>
            <a:xfrm rot="16200000" flipH="1">
              <a:off x="4905059" y="-182935"/>
              <a:ext cx="71130" cy="2188538"/>
            </a:xfrm>
            <a:prstGeom prst="rect">
              <a:avLst/>
            </a:prstGeom>
            <a:solidFill>
              <a:srgbClr val="D22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26" name="Text Box 2"/>
          <p:cNvSpPr txBox="1">
            <a:spLocks noChangeArrowheads="1"/>
          </p:cNvSpPr>
          <p:nvPr/>
        </p:nvSpPr>
        <p:spPr bwMode="auto">
          <a:xfrm>
            <a:off x="-386398" y="46706"/>
            <a:ext cx="6658611" cy="52111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vert="horz" wrap="square" lIns="91440" tIns="45720" rIns="91440" bIns="45720" anchor="t" anchorCtr="0">
            <a:noAutofit/>
          </a:bodyPr>
          <a:lstStyle/>
          <a:p>
            <a:pPr algn="ctr">
              <a:lnSpc>
                <a:spcPct val="107000"/>
              </a:lnSpc>
              <a:spcAft>
                <a:spcPts val="800"/>
              </a:spcAft>
            </a:pPr>
            <a:r>
              <a:rPr lang="en-US" b="1"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rPr>
              <a:t>SW Dev- </a:t>
            </a:r>
            <a:r>
              <a:rPr lang="en-US" b="1" dirty="0">
                <a:solidFill>
                  <a:srgbClr val="C00000"/>
                </a:solidFill>
                <a:latin typeface="Calibri" panose="020F0502020204030204" pitchFamily="34" charset="0"/>
                <a:ea typeface="Calibri" panose="020F0502020204030204" pitchFamily="34" charset="0"/>
                <a:cs typeface="Arial" panose="020B0604020202020204" pitchFamily="34" charset="0"/>
              </a:rPr>
              <a:t>Enterprise &amp; Mobile  </a:t>
            </a:r>
            <a:r>
              <a:rPr lang="en-US" b="1" dirty="0">
                <a:solidFill>
                  <a:srgbClr val="B40000"/>
                </a:solidFill>
                <a:latin typeface="Calibri" panose="020F0502020204030204" pitchFamily="34" charset="0"/>
                <a:ea typeface="Calibri" panose="020F0502020204030204" pitchFamily="34" charset="0"/>
                <a:cs typeface="Arial" panose="020B0604020202020204" pitchFamily="34" charset="0"/>
              </a:rPr>
              <a:t>Applications Development</a:t>
            </a:r>
            <a:endParaRPr lang="en-US"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7" name="Diagram 26"/>
          <p:cNvGraphicFramePr/>
          <p:nvPr>
            <p:extLst>
              <p:ext uri="{D42A27DB-BD31-4B8C-83A1-F6EECF244321}">
                <p14:modId xmlns:p14="http://schemas.microsoft.com/office/powerpoint/2010/main" val="315293205"/>
              </p:ext>
            </p:extLst>
          </p:nvPr>
        </p:nvGraphicFramePr>
        <p:xfrm>
          <a:off x="4382464" y="982700"/>
          <a:ext cx="7061824" cy="4959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0" name="Straight Connector 39"/>
          <p:cNvCxnSpPr/>
          <p:nvPr/>
        </p:nvCxnSpPr>
        <p:spPr>
          <a:xfrm flipH="1">
            <a:off x="3898036" y="656571"/>
            <a:ext cx="29234" cy="5933717"/>
          </a:xfrm>
          <a:prstGeom prst="line">
            <a:avLst/>
          </a:prstGeom>
          <a:ln>
            <a:solidFill>
              <a:srgbClr val="9A0000"/>
            </a:solidFill>
            <a:prstDash val="lgDash"/>
          </a:ln>
        </p:spPr>
        <p:style>
          <a:lnRef idx="1">
            <a:schemeClr val="accent1"/>
          </a:lnRef>
          <a:fillRef idx="0">
            <a:schemeClr val="accent1"/>
          </a:fillRef>
          <a:effectRef idx="0">
            <a:schemeClr val="accent1"/>
          </a:effectRef>
          <a:fontRef idx="minor">
            <a:schemeClr val="tx1"/>
          </a:fontRef>
        </p:style>
      </p:cxnSp>
      <p:sp>
        <p:nvSpPr>
          <p:cNvPr id="41" name="Footer Placeholder 3"/>
          <p:cNvSpPr>
            <a:spLocks noGrp="1"/>
          </p:cNvSpPr>
          <p:nvPr>
            <p:ph type="ftr" sz="quarter" idx="11"/>
          </p:nvPr>
        </p:nvSpPr>
        <p:spPr>
          <a:xfrm>
            <a:off x="3983181" y="6332444"/>
            <a:ext cx="4114800" cy="365125"/>
          </a:xfrm>
          <a:effectLst>
            <a:outerShdw blurRad="50800" dist="38100" dir="8100000" algn="tr" rotWithShape="0">
              <a:prstClr val="black">
                <a:alpha val="40000"/>
              </a:prstClr>
            </a:outerShdw>
          </a:effectLst>
        </p:spPr>
        <p:txBody>
          <a:bodyPr/>
          <a:lstStyle/>
          <a:p>
            <a:r>
              <a:rPr lang="en-US" dirty="0">
                <a:hlinkClick r:id="rId8"/>
              </a:rPr>
              <a:t>www.namaa-il.com</a:t>
            </a:r>
            <a:endParaRPr lang="en-US" dirty="0"/>
          </a:p>
          <a:p>
            <a:r>
              <a:rPr lang="en-US" dirty="0"/>
              <a:t> © 2024 All rights reserved to Namaa InfoLogistics </a:t>
            </a:r>
          </a:p>
        </p:txBody>
      </p:sp>
      <p:sp>
        <p:nvSpPr>
          <p:cNvPr id="3" name="Slide Number Placeholder 2"/>
          <p:cNvSpPr>
            <a:spLocks noGrp="1"/>
          </p:cNvSpPr>
          <p:nvPr>
            <p:ph type="sldNum" sz="quarter" idx="12"/>
          </p:nvPr>
        </p:nvSpPr>
        <p:spPr/>
        <p:txBody>
          <a:bodyPr/>
          <a:lstStyle/>
          <a:p>
            <a:fld id="{5217F3A3-DB2D-4DE0-BEF9-3E39E13D432A}" type="slidenum">
              <a:rPr lang="en-US" smtClean="0"/>
              <a:t>13</a:t>
            </a:fld>
            <a:endParaRPr lang="en-US" dirty="0"/>
          </a:p>
        </p:txBody>
      </p:sp>
      <p:sp>
        <p:nvSpPr>
          <p:cNvPr id="5" name="TextBox 4">
            <a:extLst>
              <a:ext uri="{FF2B5EF4-FFF2-40B4-BE49-F238E27FC236}">
                <a16:creationId xmlns:a16="http://schemas.microsoft.com/office/drawing/2014/main" id="{F117889F-726A-40FB-930B-5997E411FA48}"/>
              </a:ext>
            </a:extLst>
          </p:cNvPr>
          <p:cNvSpPr txBox="1"/>
          <p:nvPr/>
        </p:nvSpPr>
        <p:spPr>
          <a:xfrm>
            <a:off x="-214634" y="2778037"/>
            <a:ext cx="3982923" cy="838948"/>
          </a:xfrm>
          <a:prstGeom prst="rect">
            <a:avLst/>
          </a:prstGeom>
          <a:noFill/>
        </p:spPr>
        <p:txBody>
          <a:bodyPr wrap="square" rtlCol="0">
            <a:spAutoFit/>
          </a:bodyPr>
          <a:lstStyle/>
          <a:p>
            <a:pPr marL="501650" marR="0">
              <a:lnSpc>
                <a:spcPct val="107000"/>
              </a:lnSpc>
              <a:spcBef>
                <a:spcPts val="0"/>
              </a:spcBef>
              <a:spcAft>
                <a:spcPts val="800"/>
              </a:spcAft>
            </a:pPr>
            <a:r>
              <a:rPr lang="en-U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4. Bringing the Vision to Life: </a:t>
            </a:r>
          </a:p>
          <a:p>
            <a:pPr marL="501650" marR="0">
              <a:lnSpc>
                <a:spcPct val="107000"/>
              </a:lnSpc>
              <a:spcBef>
                <a:spcPts val="0"/>
              </a:spcBef>
              <a:spcAft>
                <a:spcPts val="800"/>
              </a:spcAft>
            </a:pPr>
            <a:r>
              <a:rPr lang="en-U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Implementation and Coding</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7636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7741159-7465-47D7-959B-4615852CBF3D}"/>
              </a:ext>
            </a:extLst>
          </p:cNvPr>
          <p:cNvSpPr/>
          <p:nvPr/>
        </p:nvSpPr>
        <p:spPr>
          <a:xfrm>
            <a:off x="179308" y="2486024"/>
            <a:ext cx="3616878" cy="1424847"/>
          </a:xfrm>
          <a:prstGeom prst="rect">
            <a:avLst/>
          </a:prstGeom>
          <a:solidFill>
            <a:srgbClr val="00518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2"/>
          <p:cNvSpPr txBox="1">
            <a:spLocks noChangeArrowheads="1"/>
          </p:cNvSpPr>
          <p:nvPr/>
        </p:nvSpPr>
        <p:spPr bwMode="auto">
          <a:xfrm>
            <a:off x="1750648" y="2218239"/>
            <a:ext cx="2247900" cy="37592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Text Box 2"/>
          <p:cNvSpPr txBox="1">
            <a:spLocks noChangeArrowheads="1"/>
          </p:cNvSpPr>
          <p:nvPr/>
        </p:nvSpPr>
        <p:spPr bwMode="auto">
          <a:xfrm>
            <a:off x="1735164" y="3910871"/>
            <a:ext cx="2247900" cy="37592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23" name="Group 22"/>
          <p:cNvGrpSpPr/>
          <p:nvPr/>
        </p:nvGrpSpPr>
        <p:grpSpPr>
          <a:xfrm>
            <a:off x="151410" y="433176"/>
            <a:ext cx="11411140" cy="91440"/>
            <a:chOff x="1564702" y="875769"/>
            <a:chExt cx="4470191" cy="71277"/>
          </a:xfrm>
        </p:grpSpPr>
        <p:sp>
          <p:nvSpPr>
            <p:cNvPr id="24" name="Rectangle 23"/>
            <p:cNvSpPr/>
            <p:nvPr/>
          </p:nvSpPr>
          <p:spPr>
            <a:xfrm rot="16200000" flipH="1">
              <a:off x="2675053" y="-234581"/>
              <a:ext cx="71276" cy="22919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5" name="Rectangle 24"/>
            <p:cNvSpPr/>
            <p:nvPr/>
          </p:nvSpPr>
          <p:spPr>
            <a:xfrm rot="16200000" flipH="1">
              <a:off x="4905059" y="-182935"/>
              <a:ext cx="71130" cy="2188538"/>
            </a:xfrm>
            <a:prstGeom prst="rect">
              <a:avLst/>
            </a:prstGeom>
            <a:solidFill>
              <a:srgbClr val="D22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26" name="Text Box 2"/>
          <p:cNvSpPr txBox="1">
            <a:spLocks noChangeArrowheads="1"/>
          </p:cNvSpPr>
          <p:nvPr/>
        </p:nvSpPr>
        <p:spPr bwMode="auto">
          <a:xfrm>
            <a:off x="-386398" y="46706"/>
            <a:ext cx="6658611" cy="52111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vert="horz" wrap="square" lIns="91440" tIns="45720" rIns="91440" bIns="45720" anchor="t" anchorCtr="0">
            <a:noAutofit/>
          </a:bodyPr>
          <a:lstStyle/>
          <a:p>
            <a:pPr algn="ctr">
              <a:lnSpc>
                <a:spcPct val="107000"/>
              </a:lnSpc>
              <a:spcAft>
                <a:spcPts val="800"/>
              </a:spcAft>
            </a:pPr>
            <a:r>
              <a:rPr lang="en-US" b="1"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rPr>
              <a:t>SW Dev- </a:t>
            </a:r>
            <a:r>
              <a:rPr lang="en-US" b="1" dirty="0">
                <a:solidFill>
                  <a:srgbClr val="C00000"/>
                </a:solidFill>
                <a:latin typeface="Calibri" panose="020F0502020204030204" pitchFamily="34" charset="0"/>
                <a:ea typeface="Calibri" panose="020F0502020204030204" pitchFamily="34" charset="0"/>
                <a:cs typeface="Arial" panose="020B0604020202020204" pitchFamily="34" charset="0"/>
              </a:rPr>
              <a:t>Enterprise &amp; Mobile  </a:t>
            </a:r>
            <a:r>
              <a:rPr lang="en-US" b="1" dirty="0">
                <a:solidFill>
                  <a:srgbClr val="B40000"/>
                </a:solidFill>
                <a:latin typeface="Calibri" panose="020F0502020204030204" pitchFamily="34" charset="0"/>
                <a:ea typeface="Calibri" panose="020F0502020204030204" pitchFamily="34" charset="0"/>
                <a:cs typeface="Arial" panose="020B0604020202020204" pitchFamily="34" charset="0"/>
              </a:rPr>
              <a:t>Applications Development</a:t>
            </a:r>
            <a:endParaRPr lang="en-US"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7" name="Diagram 26"/>
          <p:cNvGraphicFramePr/>
          <p:nvPr>
            <p:extLst>
              <p:ext uri="{D42A27DB-BD31-4B8C-83A1-F6EECF244321}">
                <p14:modId xmlns:p14="http://schemas.microsoft.com/office/powerpoint/2010/main" val="10953791"/>
              </p:ext>
            </p:extLst>
          </p:nvPr>
        </p:nvGraphicFramePr>
        <p:xfrm>
          <a:off x="4382464" y="982700"/>
          <a:ext cx="7061824" cy="4959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0" name="Straight Connector 39"/>
          <p:cNvCxnSpPr/>
          <p:nvPr/>
        </p:nvCxnSpPr>
        <p:spPr>
          <a:xfrm flipH="1">
            <a:off x="3898036" y="656571"/>
            <a:ext cx="29234" cy="5933717"/>
          </a:xfrm>
          <a:prstGeom prst="line">
            <a:avLst/>
          </a:prstGeom>
          <a:ln>
            <a:solidFill>
              <a:srgbClr val="9A0000"/>
            </a:solidFill>
            <a:prstDash val="lgDash"/>
          </a:ln>
        </p:spPr>
        <p:style>
          <a:lnRef idx="1">
            <a:schemeClr val="accent1"/>
          </a:lnRef>
          <a:fillRef idx="0">
            <a:schemeClr val="accent1"/>
          </a:fillRef>
          <a:effectRef idx="0">
            <a:schemeClr val="accent1"/>
          </a:effectRef>
          <a:fontRef idx="minor">
            <a:schemeClr val="tx1"/>
          </a:fontRef>
        </p:style>
      </p:cxnSp>
      <p:sp>
        <p:nvSpPr>
          <p:cNvPr id="41" name="Footer Placeholder 3"/>
          <p:cNvSpPr>
            <a:spLocks noGrp="1"/>
          </p:cNvSpPr>
          <p:nvPr>
            <p:ph type="ftr" sz="quarter" idx="11"/>
          </p:nvPr>
        </p:nvSpPr>
        <p:spPr>
          <a:xfrm>
            <a:off x="3983181" y="6332444"/>
            <a:ext cx="4114800" cy="365125"/>
          </a:xfrm>
          <a:effectLst>
            <a:outerShdw blurRad="50800" dist="38100" dir="8100000" algn="tr" rotWithShape="0">
              <a:prstClr val="black">
                <a:alpha val="40000"/>
              </a:prstClr>
            </a:outerShdw>
          </a:effectLst>
        </p:spPr>
        <p:txBody>
          <a:bodyPr/>
          <a:lstStyle/>
          <a:p>
            <a:r>
              <a:rPr lang="en-US" dirty="0">
                <a:hlinkClick r:id="rId8"/>
              </a:rPr>
              <a:t>www.namaa-il.com</a:t>
            </a:r>
            <a:endParaRPr lang="en-US" dirty="0"/>
          </a:p>
          <a:p>
            <a:r>
              <a:rPr lang="en-US" dirty="0"/>
              <a:t> © 2024 All rights reserved to Namaa InfoLogistics </a:t>
            </a:r>
          </a:p>
        </p:txBody>
      </p:sp>
      <p:sp>
        <p:nvSpPr>
          <p:cNvPr id="3" name="Slide Number Placeholder 2"/>
          <p:cNvSpPr>
            <a:spLocks noGrp="1"/>
          </p:cNvSpPr>
          <p:nvPr>
            <p:ph type="sldNum" sz="quarter" idx="12"/>
          </p:nvPr>
        </p:nvSpPr>
        <p:spPr/>
        <p:txBody>
          <a:bodyPr/>
          <a:lstStyle/>
          <a:p>
            <a:fld id="{5217F3A3-DB2D-4DE0-BEF9-3E39E13D432A}" type="slidenum">
              <a:rPr lang="en-US" smtClean="0"/>
              <a:t>14</a:t>
            </a:fld>
            <a:endParaRPr lang="en-US" dirty="0"/>
          </a:p>
        </p:txBody>
      </p:sp>
      <p:sp>
        <p:nvSpPr>
          <p:cNvPr id="5" name="TextBox 4">
            <a:extLst>
              <a:ext uri="{FF2B5EF4-FFF2-40B4-BE49-F238E27FC236}">
                <a16:creationId xmlns:a16="http://schemas.microsoft.com/office/drawing/2014/main" id="{F117889F-726A-40FB-930B-5997E411FA48}"/>
              </a:ext>
            </a:extLst>
          </p:cNvPr>
          <p:cNvSpPr txBox="1"/>
          <p:nvPr/>
        </p:nvSpPr>
        <p:spPr>
          <a:xfrm>
            <a:off x="-214634" y="2663012"/>
            <a:ext cx="3982923" cy="838948"/>
          </a:xfrm>
          <a:prstGeom prst="rect">
            <a:avLst/>
          </a:prstGeom>
          <a:noFill/>
        </p:spPr>
        <p:txBody>
          <a:bodyPr wrap="square" rtlCol="0">
            <a:spAutoFit/>
          </a:bodyPr>
          <a:lstStyle/>
          <a:p>
            <a:pPr marL="501650" marR="0">
              <a:lnSpc>
                <a:spcPct val="107000"/>
              </a:lnSpc>
              <a:spcBef>
                <a:spcPts val="0"/>
              </a:spcBef>
              <a:spcAft>
                <a:spcPts val="800"/>
              </a:spcAft>
            </a:pPr>
            <a:r>
              <a:rPr lang="en-U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5. Ensuring Quality: </a:t>
            </a:r>
          </a:p>
          <a:p>
            <a:pPr marL="501650" marR="0">
              <a:lnSpc>
                <a:spcPct val="107000"/>
              </a:lnSpc>
              <a:spcBef>
                <a:spcPts val="0"/>
              </a:spcBef>
              <a:spcAft>
                <a:spcPts val="800"/>
              </a:spcAft>
            </a:pPr>
            <a:r>
              <a:rPr lang="en-U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Testing and Quality Assurance</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9493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7741159-7465-47D7-959B-4615852CBF3D}"/>
              </a:ext>
            </a:extLst>
          </p:cNvPr>
          <p:cNvSpPr/>
          <p:nvPr/>
        </p:nvSpPr>
        <p:spPr>
          <a:xfrm>
            <a:off x="151411" y="2486025"/>
            <a:ext cx="3616878" cy="1424847"/>
          </a:xfrm>
          <a:prstGeom prst="rect">
            <a:avLst/>
          </a:prstGeom>
          <a:solidFill>
            <a:srgbClr val="00518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2"/>
          <p:cNvSpPr txBox="1">
            <a:spLocks noChangeArrowheads="1"/>
          </p:cNvSpPr>
          <p:nvPr/>
        </p:nvSpPr>
        <p:spPr bwMode="auto">
          <a:xfrm>
            <a:off x="1750648" y="2218239"/>
            <a:ext cx="2247900" cy="37592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Text Box 2"/>
          <p:cNvSpPr txBox="1">
            <a:spLocks noChangeArrowheads="1"/>
          </p:cNvSpPr>
          <p:nvPr/>
        </p:nvSpPr>
        <p:spPr bwMode="auto">
          <a:xfrm>
            <a:off x="1735164" y="3910871"/>
            <a:ext cx="2247900" cy="37592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23" name="Group 22"/>
          <p:cNvGrpSpPr/>
          <p:nvPr/>
        </p:nvGrpSpPr>
        <p:grpSpPr>
          <a:xfrm>
            <a:off x="151410" y="433176"/>
            <a:ext cx="11411140" cy="91440"/>
            <a:chOff x="1564702" y="875769"/>
            <a:chExt cx="4470191" cy="71277"/>
          </a:xfrm>
        </p:grpSpPr>
        <p:sp>
          <p:nvSpPr>
            <p:cNvPr id="24" name="Rectangle 23"/>
            <p:cNvSpPr/>
            <p:nvPr/>
          </p:nvSpPr>
          <p:spPr>
            <a:xfrm rot="16200000" flipH="1">
              <a:off x="2675053" y="-234581"/>
              <a:ext cx="71276" cy="22919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5" name="Rectangle 24"/>
            <p:cNvSpPr/>
            <p:nvPr/>
          </p:nvSpPr>
          <p:spPr>
            <a:xfrm rot="16200000" flipH="1">
              <a:off x="4905059" y="-182935"/>
              <a:ext cx="71130" cy="2188538"/>
            </a:xfrm>
            <a:prstGeom prst="rect">
              <a:avLst/>
            </a:prstGeom>
            <a:solidFill>
              <a:srgbClr val="D22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26" name="Text Box 2"/>
          <p:cNvSpPr txBox="1">
            <a:spLocks noChangeArrowheads="1"/>
          </p:cNvSpPr>
          <p:nvPr/>
        </p:nvSpPr>
        <p:spPr bwMode="auto">
          <a:xfrm>
            <a:off x="-386398" y="46706"/>
            <a:ext cx="6658611" cy="52111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vert="horz" wrap="square" lIns="91440" tIns="45720" rIns="91440" bIns="45720" anchor="t" anchorCtr="0">
            <a:noAutofit/>
          </a:bodyPr>
          <a:lstStyle/>
          <a:p>
            <a:pPr algn="ctr">
              <a:lnSpc>
                <a:spcPct val="107000"/>
              </a:lnSpc>
              <a:spcAft>
                <a:spcPts val="800"/>
              </a:spcAft>
            </a:pPr>
            <a:r>
              <a:rPr lang="en-US" b="1"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rPr>
              <a:t>SW Dev- </a:t>
            </a:r>
            <a:r>
              <a:rPr lang="en-US" b="1" dirty="0">
                <a:solidFill>
                  <a:srgbClr val="C00000"/>
                </a:solidFill>
                <a:latin typeface="Calibri" panose="020F0502020204030204" pitchFamily="34" charset="0"/>
                <a:ea typeface="Calibri" panose="020F0502020204030204" pitchFamily="34" charset="0"/>
                <a:cs typeface="Arial" panose="020B0604020202020204" pitchFamily="34" charset="0"/>
              </a:rPr>
              <a:t>Enterprise &amp; Mobile  </a:t>
            </a:r>
            <a:r>
              <a:rPr lang="en-US" b="1" dirty="0">
                <a:solidFill>
                  <a:srgbClr val="B40000"/>
                </a:solidFill>
                <a:latin typeface="Calibri" panose="020F0502020204030204" pitchFamily="34" charset="0"/>
                <a:ea typeface="Calibri" panose="020F0502020204030204" pitchFamily="34" charset="0"/>
                <a:cs typeface="Arial" panose="020B0604020202020204" pitchFamily="34" charset="0"/>
              </a:rPr>
              <a:t>Applications Development</a:t>
            </a:r>
            <a:endParaRPr lang="en-US"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7" name="Diagram 26"/>
          <p:cNvGraphicFramePr/>
          <p:nvPr>
            <p:extLst>
              <p:ext uri="{D42A27DB-BD31-4B8C-83A1-F6EECF244321}">
                <p14:modId xmlns:p14="http://schemas.microsoft.com/office/powerpoint/2010/main" val="4107390714"/>
              </p:ext>
            </p:extLst>
          </p:nvPr>
        </p:nvGraphicFramePr>
        <p:xfrm>
          <a:off x="4382464" y="982700"/>
          <a:ext cx="7061824" cy="4959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0" name="Straight Connector 39"/>
          <p:cNvCxnSpPr/>
          <p:nvPr/>
        </p:nvCxnSpPr>
        <p:spPr>
          <a:xfrm flipH="1">
            <a:off x="3898036" y="656571"/>
            <a:ext cx="29234" cy="5933717"/>
          </a:xfrm>
          <a:prstGeom prst="line">
            <a:avLst/>
          </a:prstGeom>
          <a:ln>
            <a:solidFill>
              <a:srgbClr val="9A0000"/>
            </a:solidFill>
            <a:prstDash val="lgDash"/>
          </a:ln>
        </p:spPr>
        <p:style>
          <a:lnRef idx="1">
            <a:schemeClr val="accent1"/>
          </a:lnRef>
          <a:fillRef idx="0">
            <a:schemeClr val="accent1"/>
          </a:fillRef>
          <a:effectRef idx="0">
            <a:schemeClr val="accent1"/>
          </a:effectRef>
          <a:fontRef idx="minor">
            <a:schemeClr val="tx1"/>
          </a:fontRef>
        </p:style>
      </p:cxnSp>
      <p:sp>
        <p:nvSpPr>
          <p:cNvPr id="41" name="Footer Placeholder 3"/>
          <p:cNvSpPr>
            <a:spLocks noGrp="1"/>
          </p:cNvSpPr>
          <p:nvPr>
            <p:ph type="ftr" sz="quarter" idx="11"/>
          </p:nvPr>
        </p:nvSpPr>
        <p:spPr>
          <a:xfrm>
            <a:off x="3983181" y="6332444"/>
            <a:ext cx="4114800" cy="365125"/>
          </a:xfrm>
          <a:effectLst>
            <a:outerShdw blurRad="50800" dist="38100" dir="8100000" algn="tr" rotWithShape="0">
              <a:prstClr val="black">
                <a:alpha val="40000"/>
              </a:prstClr>
            </a:outerShdw>
          </a:effectLst>
        </p:spPr>
        <p:txBody>
          <a:bodyPr/>
          <a:lstStyle/>
          <a:p>
            <a:r>
              <a:rPr lang="en-US" dirty="0">
                <a:hlinkClick r:id="rId8"/>
              </a:rPr>
              <a:t>www.namaa-il.com</a:t>
            </a:r>
            <a:endParaRPr lang="en-US" dirty="0"/>
          </a:p>
          <a:p>
            <a:r>
              <a:rPr lang="en-US" dirty="0"/>
              <a:t> © 2024 All rights reserved to Namaa InfoLogistics </a:t>
            </a:r>
          </a:p>
        </p:txBody>
      </p:sp>
      <p:sp>
        <p:nvSpPr>
          <p:cNvPr id="3" name="Slide Number Placeholder 2"/>
          <p:cNvSpPr>
            <a:spLocks noGrp="1"/>
          </p:cNvSpPr>
          <p:nvPr>
            <p:ph type="sldNum" sz="quarter" idx="12"/>
          </p:nvPr>
        </p:nvSpPr>
        <p:spPr/>
        <p:txBody>
          <a:bodyPr/>
          <a:lstStyle/>
          <a:p>
            <a:fld id="{5217F3A3-DB2D-4DE0-BEF9-3E39E13D432A}" type="slidenum">
              <a:rPr lang="en-US" smtClean="0"/>
              <a:t>15</a:t>
            </a:fld>
            <a:endParaRPr lang="en-US" dirty="0"/>
          </a:p>
        </p:txBody>
      </p:sp>
      <p:sp>
        <p:nvSpPr>
          <p:cNvPr id="5" name="TextBox 4">
            <a:extLst>
              <a:ext uri="{FF2B5EF4-FFF2-40B4-BE49-F238E27FC236}">
                <a16:creationId xmlns:a16="http://schemas.microsoft.com/office/drawing/2014/main" id="{F117889F-726A-40FB-930B-5997E411FA48}"/>
              </a:ext>
            </a:extLst>
          </p:cNvPr>
          <p:cNvSpPr txBox="1"/>
          <p:nvPr/>
        </p:nvSpPr>
        <p:spPr>
          <a:xfrm>
            <a:off x="-214634" y="2778037"/>
            <a:ext cx="3982923" cy="838948"/>
          </a:xfrm>
          <a:prstGeom prst="rect">
            <a:avLst/>
          </a:prstGeom>
          <a:noFill/>
        </p:spPr>
        <p:txBody>
          <a:bodyPr wrap="square" rtlCol="0">
            <a:spAutoFit/>
          </a:bodyPr>
          <a:lstStyle/>
          <a:p>
            <a:pPr marL="501650" marR="0">
              <a:lnSpc>
                <a:spcPct val="107000"/>
              </a:lnSpc>
              <a:spcBef>
                <a:spcPts val="0"/>
              </a:spcBef>
              <a:spcAft>
                <a:spcPts val="800"/>
              </a:spcAft>
            </a:pPr>
            <a:r>
              <a:rPr lang="en-U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6. Launch and Beyond:</a:t>
            </a:r>
          </a:p>
          <a:p>
            <a:pPr marL="501650" marR="0">
              <a:lnSpc>
                <a:spcPct val="107000"/>
              </a:lnSpc>
              <a:spcBef>
                <a:spcPts val="0"/>
              </a:spcBef>
              <a:spcAft>
                <a:spcPts val="800"/>
              </a:spcAft>
            </a:pPr>
            <a:r>
              <a:rPr lang="en-U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Deployment and Support</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72841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7741159-7465-47D7-959B-4615852CBF3D}"/>
              </a:ext>
            </a:extLst>
          </p:cNvPr>
          <p:cNvSpPr/>
          <p:nvPr/>
        </p:nvSpPr>
        <p:spPr>
          <a:xfrm>
            <a:off x="151411" y="2486025"/>
            <a:ext cx="3616878" cy="1424847"/>
          </a:xfrm>
          <a:prstGeom prst="rect">
            <a:avLst/>
          </a:prstGeom>
          <a:solidFill>
            <a:srgbClr val="00518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2"/>
          <p:cNvSpPr txBox="1">
            <a:spLocks noChangeArrowheads="1"/>
          </p:cNvSpPr>
          <p:nvPr/>
        </p:nvSpPr>
        <p:spPr bwMode="auto">
          <a:xfrm>
            <a:off x="1750648" y="2218239"/>
            <a:ext cx="2247900" cy="37592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Text Box 2"/>
          <p:cNvSpPr txBox="1">
            <a:spLocks noChangeArrowheads="1"/>
          </p:cNvSpPr>
          <p:nvPr/>
        </p:nvSpPr>
        <p:spPr bwMode="auto">
          <a:xfrm>
            <a:off x="1735164" y="3910871"/>
            <a:ext cx="2247900" cy="37592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23" name="Group 22"/>
          <p:cNvGrpSpPr/>
          <p:nvPr/>
        </p:nvGrpSpPr>
        <p:grpSpPr>
          <a:xfrm>
            <a:off x="151410" y="433176"/>
            <a:ext cx="11411140" cy="91440"/>
            <a:chOff x="1564702" y="875769"/>
            <a:chExt cx="4470191" cy="71277"/>
          </a:xfrm>
        </p:grpSpPr>
        <p:sp>
          <p:nvSpPr>
            <p:cNvPr id="24" name="Rectangle 23"/>
            <p:cNvSpPr/>
            <p:nvPr/>
          </p:nvSpPr>
          <p:spPr>
            <a:xfrm rot="16200000" flipH="1">
              <a:off x="2675053" y="-234581"/>
              <a:ext cx="71276" cy="22919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5" name="Rectangle 24"/>
            <p:cNvSpPr/>
            <p:nvPr/>
          </p:nvSpPr>
          <p:spPr>
            <a:xfrm rot="16200000" flipH="1">
              <a:off x="4905059" y="-182935"/>
              <a:ext cx="71130" cy="2188538"/>
            </a:xfrm>
            <a:prstGeom prst="rect">
              <a:avLst/>
            </a:prstGeom>
            <a:solidFill>
              <a:srgbClr val="D22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26" name="Text Box 2"/>
          <p:cNvSpPr txBox="1">
            <a:spLocks noChangeArrowheads="1"/>
          </p:cNvSpPr>
          <p:nvPr/>
        </p:nvSpPr>
        <p:spPr bwMode="auto">
          <a:xfrm>
            <a:off x="-386398" y="46706"/>
            <a:ext cx="6658611" cy="52111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vert="horz" wrap="square" lIns="91440" tIns="45720" rIns="91440" bIns="45720" anchor="t" anchorCtr="0">
            <a:noAutofit/>
          </a:bodyPr>
          <a:lstStyle/>
          <a:p>
            <a:pPr algn="ctr">
              <a:lnSpc>
                <a:spcPct val="107000"/>
              </a:lnSpc>
              <a:spcAft>
                <a:spcPts val="800"/>
              </a:spcAft>
            </a:pPr>
            <a:r>
              <a:rPr lang="en-US" b="1"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rPr>
              <a:t>SW Dev- </a:t>
            </a:r>
            <a:r>
              <a:rPr lang="en-US" b="1" dirty="0">
                <a:solidFill>
                  <a:srgbClr val="C00000"/>
                </a:solidFill>
                <a:latin typeface="Calibri" panose="020F0502020204030204" pitchFamily="34" charset="0"/>
                <a:ea typeface="Calibri" panose="020F0502020204030204" pitchFamily="34" charset="0"/>
                <a:cs typeface="Arial" panose="020B0604020202020204" pitchFamily="34" charset="0"/>
              </a:rPr>
              <a:t>Enterprise &amp; Mobile  </a:t>
            </a:r>
            <a:r>
              <a:rPr lang="en-US" b="1" dirty="0">
                <a:solidFill>
                  <a:srgbClr val="B40000"/>
                </a:solidFill>
                <a:latin typeface="Calibri" panose="020F0502020204030204" pitchFamily="34" charset="0"/>
                <a:ea typeface="Calibri" panose="020F0502020204030204" pitchFamily="34" charset="0"/>
                <a:cs typeface="Arial" panose="020B0604020202020204" pitchFamily="34" charset="0"/>
              </a:rPr>
              <a:t>Applications Development</a:t>
            </a:r>
            <a:endParaRPr lang="en-US"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7" name="Diagram 26"/>
          <p:cNvGraphicFramePr/>
          <p:nvPr>
            <p:extLst>
              <p:ext uri="{D42A27DB-BD31-4B8C-83A1-F6EECF244321}">
                <p14:modId xmlns:p14="http://schemas.microsoft.com/office/powerpoint/2010/main" val="4259659450"/>
              </p:ext>
            </p:extLst>
          </p:nvPr>
        </p:nvGraphicFramePr>
        <p:xfrm>
          <a:off x="4382464" y="982700"/>
          <a:ext cx="7061824" cy="4959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0" name="Straight Connector 39"/>
          <p:cNvCxnSpPr/>
          <p:nvPr/>
        </p:nvCxnSpPr>
        <p:spPr>
          <a:xfrm flipH="1">
            <a:off x="3898036" y="656571"/>
            <a:ext cx="29234" cy="5933717"/>
          </a:xfrm>
          <a:prstGeom prst="line">
            <a:avLst/>
          </a:prstGeom>
          <a:ln>
            <a:solidFill>
              <a:srgbClr val="9A0000"/>
            </a:solidFill>
            <a:prstDash val="lgDash"/>
          </a:ln>
        </p:spPr>
        <p:style>
          <a:lnRef idx="1">
            <a:schemeClr val="accent1"/>
          </a:lnRef>
          <a:fillRef idx="0">
            <a:schemeClr val="accent1"/>
          </a:fillRef>
          <a:effectRef idx="0">
            <a:schemeClr val="accent1"/>
          </a:effectRef>
          <a:fontRef idx="minor">
            <a:schemeClr val="tx1"/>
          </a:fontRef>
        </p:style>
      </p:cxnSp>
      <p:sp>
        <p:nvSpPr>
          <p:cNvPr id="41" name="Footer Placeholder 3"/>
          <p:cNvSpPr>
            <a:spLocks noGrp="1"/>
          </p:cNvSpPr>
          <p:nvPr>
            <p:ph type="ftr" sz="quarter" idx="11"/>
          </p:nvPr>
        </p:nvSpPr>
        <p:spPr>
          <a:xfrm>
            <a:off x="3983181" y="6332444"/>
            <a:ext cx="4114800" cy="365125"/>
          </a:xfrm>
          <a:effectLst>
            <a:outerShdw blurRad="50800" dist="38100" dir="8100000" algn="tr" rotWithShape="0">
              <a:prstClr val="black">
                <a:alpha val="40000"/>
              </a:prstClr>
            </a:outerShdw>
          </a:effectLst>
        </p:spPr>
        <p:txBody>
          <a:bodyPr/>
          <a:lstStyle/>
          <a:p>
            <a:r>
              <a:rPr lang="en-US" dirty="0">
                <a:hlinkClick r:id="rId8"/>
              </a:rPr>
              <a:t>www.namaa-il.com</a:t>
            </a:r>
            <a:endParaRPr lang="en-US" dirty="0"/>
          </a:p>
          <a:p>
            <a:r>
              <a:rPr lang="en-US" dirty="0"/>
              <a:t> © 2024 All rights reserved to Namaa InfoLogistics </a:t>
            </a:r>
          </a:p>
        </p:txBody>
      </p:sp>
      <p:sp>
        <p:nvSpPr>
          <p:cNvPr id="3" name="Slide Number Placeholder 2"/>
          <p:cNvSpPr>
            <a:spLocks noGrp="1"/>
          </p:cNvSpPr>
          <p:nvPr>
            <p:ph type="sldNum" sz="quarter" idx="12"/>
          </p:nvPr>
        </p:nvSpPr>
        <p:spPr/>
        <p:txBody>
          <a:bodyPr/>
          <a:lstStyle/>
          <a:p>
            <a:fld id="{5217F3A3-DB2D-4DE0-BEF9-3E39E13D432A}" type="slidenum">
              <a:rPr lang="en-US" smtClean="0"/>
              <a:t>16</a:t>
            </a:fld>
            <a:endParaRPr lang="en-US" dirty="0"/>
          </a:p>
        </p:txBody>
      </p:sp>
      <p:sp>
        <p:nvSpPr>
          <p:cNvPr id="5" name="TextBox 4">
            <a:extLst>
              <a:ext uri="{FF2B5EF4-FFF2-40B4-BE49-F238E27FC236}">
                <a16:creationId xmlns:a16="http://schemas.microsoft.com/office/drawing/2014/main" id="{F117889F-726A-40FB-930B-5997E411FA48}"/>
              </a:ext>
            </a:extLst>
          </p:cNvPr>
          <p:cNvSpPr txBox="1"/>
          <p:nvPr/>
        </p:nvSpPr>
        <p:spPr>
          <a:xfrm>
            <a:off x="-214634" y="2577638"/>
            <a:ext cx="3982923" cy="1168269"/>
          </a:xfrm>
          <a:prstGeom prst="rect">
            <a:avLst/>
          </a:prstGeom>
          <a:noFill/>
        </p:spPr>
        <p:txBody>
          <a:bodyPr wrap="square" rtlCol="0">
            <a:spAutoFit/>
          </a:bodyPr>
          <a:lstStyle/>
          <a:p>
            <a:pPr marL="501650" marR="0">
              <a:lnSpc>
                <a:spcPct val="107000"/>
              </a:lnSpc>
              <a:spcBef>
                <a:spcPts val="0"/>
              </a:spcBef>
              <a:spcAft>
                <a:spcPts val="800"/>
              </a:spcAft>
            </a:pPr>
            <a:r>
              <a:rPr lang="en-U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7. The Journey Continues:</a:t>
            </a:r>
          </a:p>
          <a:p>
            <a:pPr marL="501650" marR="0">
              <a:lnSpc>
                <a:spcPct val="107000"/>
              </a:lnSpc>
              <a:spcBef>
                <a:spcPts val="0"/>
              </a:spcBef>
              <a:spcAft>
                <a:spcPts val="800"/>
              </a:spcAft>
            </a:pPr>
            <a:r>
              <a:rPr lang="en-U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Documentation and Future Enhancements</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2906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2"/>
          <p:cNvSpPr txBox="1">
            <a:spLocks noChangeArrowheads="1"/>
          </p:cNvSpPr>
          <p:nvPr/>
        </p:nvSpPr>
        <p:spPr bwMode="auto">
          <a:xfrm>
            <a:off x="1788113" y="5754693"/>
            <a:ext cx="2172970" cy="37592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23" name="Group 22"/>
          <p:cNvGrpSpPr/>
          <p:nvPr/>
        </p:nvGrpSpPr>
        <p:grpSpPr>
          <a:xfrm>
            <a:off x="151410" y="433176"/>
            <a:ext cx="11411140" cy="91440"/>
            <a:chOff x="1564702" y="875769"/>
            <a:chExt cx="4470191" cy="71277"/>
          </a:xfrm>
        </p:grpSpPr>
        <p:sp>
          <p:nvSpPr>
            <p:cNvPr id="24" name="Rectangle 23"/>
            <p:cNvSpPr/>
            <p:nvPr/>
          </p:nvSpPr>
          <p:spPr>
            <a:xfrm rot="16200000" flipH="1">
              <a:off x="2675053" y="-234581"/>
              <a:ext cx="71276" cy="22919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5" name="Rectangle 24"/>
            <p:cNvSpPr/>
            <p:nvPr/>
          </p:nvSpPr>
          <p:spPr>
            <a:xfrm rot="16200000" flipH="1">
              <a:off x="4905059" y="-182935"/>
              <a:ext cx="71130" cy="2188538"/>
            </a:xfrm>
            <a:prstGeom prst="rect">
              <a:avLst/>
            </a:prstGeom>
            <a:solidFill>
              <a:srgbClr val="D22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26" name="Text Box 2"/>
          <p:cNvSpPr txBox="1">
            <a:spLocks noChangeArrowheads="1"/>
          </p:cNvSpPr>
          <p:nvPr/>
        </p:nvSpPr>
        <p:spPr bwMode="auto">
          <a:xfrm>
            <a:off x="-454708" y="69480"/>
            <a:ext cx="6658611" cy="52111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vert="horz" wrap="square" lIns="91440" tIns="45720" rIns="91440" bIns="45720" anchor="t" anchorCtr="0">
            <a:noAutofit/>
          </a:bodyPr>
          <a:lstStyle/>
          <a:p>
            <a:pPr algn="ctr">
              <a:lnSpc>
                <a:spcPct val="107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41" name="Footer Placeholder 3"/>
          <p:cNvSpPr>
            <a:spLocks noGrp="1"/>
          </p:cNvSpPr>
          <p:nvPr>
            <p:ph type="ftr" sz="quarter" idx="11"/>
          </p:nvPr>
        </p:nvSpPr>
        <p:spPr>
          <a:xfrm>
            <a:off x="3983181" y="6332444"/>
            <a:ext cx="4114800" cy="365125"/>
          </a:xfrm>
          <a:effectLst>
            <a:outerShdw blurRad="50800" dist="38100" dir="8100000" algn="tr" rotWithShape="0">
              <a:prstClr val="black">
                <a:alpha val="40000"/>
              </a:prstClr>
            </a:outerShdw>
          </a:effectLst>
        </p:spPr>
        <p:txBody>
          <a:bodyPr/>
          <a:lstStyle/>
          <a:p>
            <a:r>
              <a:rPr lang="en-US" dirty="0">
                <a:hlinkClick r:id="rId3"/>
              </a:rPr>
              <a:t>www.namaa-il.com</a:t>
            </a:r>
            <a:endParaRPr lang="en-US" dirty="0"/>
          </a:p>
          <a:p>
            <a:r>
              <a:rPr lang="en-US" dirty="0"/>
              <a:t> © 2024 All rights reserved to Namaa InfoLogistics </a:t>
            </a:r>
          </a:p>
        </p:txBody>
      </p:sp>
      <p:sp>
        <p:nvSpPr>
          <p:cNvPr id="3" name="Slide Number Placeholder 2"/>
          <p:cNvSpPr>
            <a:spLocks noGrp="1"/>
          </p:cNvSpPr>
          <p:nvPr>
            <p:ph type="sldNum" sz="quarter" idx="12"/>
          </p:nvPr>
        </p:nvSpPr>
        <p:spPr/>
        <p:txBody>
          <a:bodyPr/>
          <a:lstStyle/>
          <a:p>
            <a:fld id="{5217F3A3-DB2D-4DE0-BEF9-3E39E13D432A}" type="slidenum">
              <a:rPr lang="en-US" smtClean="0"/>
              <a:t>17</a:t>
            </a:fld>
            <a:endParaRPr lang="en-US" dirty="0"/>
          </a:p>
        </p:txBody>
      </p:sp>
      <p:sp>
        <p:nvSpPr>
          <p:cNvPr id="29" name="Text Box 2">
            <a:extLst>
              <a:ext uri="{FF2B5EF4-FFF2-40B4-BE49-F238E27FC236}">
                <a16:creationId xmlns:a16="http://schemas.microsoft.com/office/drawing/2014/main" id="{6867C102-92C3-4BE3-A802-D5F22111B726}"/>
              </a:ext>
            </a:extLst>
          </p:cNvPr>
          <p:cNvSpPr txBox="1">
            <a:spLocks noChangeArrowheads="1"/>
          </p:cNvSpPr>
          <p:nvPr/>
        </p:nvSpPr>
        <p:spPr bwMode="auto">
          <a:xfrm>
            <a:off x="-164289" y="42360"/>
            <a:ext cx="5518547" cy="52111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 Records and Information Management </a:t>
            </a:r>
          </a:p>
        </p:txBody>
      </p:sp>
      <p:sp>
        <p:nvSpPr>
          <p:cNvPr id="30" name="TextBox 29">
            <a:extLst>
              <a:ext uri="{FF2B5EF4-FFF2-40B4-BE49-F238E27FC236}">
                <a16:creationId xmlns:a16="http://schemas.microsoft.com/office/drawing/2014/main" id="{221223D5-EE61-4EAE-A227-1649DD9CA072}"/>
              </a:ext>
            </a:extLst>
          </p:cNvPr>
          <p:cNvSpPr txBox="1"/>
          <p:nvPr/>
        </p:nvSpPr>
        <p:spPr>
          <a:xfrm>
            <a:off x="1957388" y="2723661"/>
            <a:ext cx="8143875" cy="2246769"/>
          </a:xfrm>
          <a:prstGeom prst="rect">
            <a:avLst/>
          </a:prstGeom>
          <a:solidFill>
            <a:srgbClr val="00518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endParaRPr lang="en-US" sz="2000" dirty="0">
              <a:solidFill>
                <a:schemeClr val="bg1"/>
              </a:solidFill>
            </a:endParaRPr>
          </a:p>
          <a:p>
            <a:pPr algn="ctr"/>
            <a:r>
              <a:rPr lang="en-US" sz="2000" dirty="0" err="1">
                <a:solidFill>
                  <a:schemeClr val="bg1"/>
                </a:solidFill>
              </a:rPr>
              <a:t>Namaa</a:t>
            </a:r>
            <a:r>
              <a:rPr lang="en-US" sz="2000" dirty="0">
                <a:solidFill>
                  <a:schemeClr val="bg1"/>
                </a:solidFill>
              </a:rPr>
              <a:t> owned  the technology and practical experience in physical record management, The PRM system "</a:t>
            </a:r>
            <a:r>
              <a:rPr lang="en-US" sz="2000" dirty="0" err="1">
                <a:solidFill>
                  <a:schemeClr val="bg1"/>
                </a:solidFill>
              </a:rPr>
              <a:t>DocuArena</a:t>
            </a:r>
            <a:r>
              <a:rPr lang="en-US" sz="2000" dirty="0">
                <a:solidFill>
                  <a:schemeClr val="bg1"/>
                </a:solidFill>
              </a:rPr>
              <a:t>" was created by the </a:t>
            </a:r>
            <a:r>
              <a:rPr lang="en-US" sz="2000" dirty="0" err="1">
                <a:solidFill>
                  <a:schemeClr val="bg1"/>
                </a:solidFill>
              </a:rPr>
              <a:t>Namaa’s</a:t>
            </a:r>
            <a:r>
              <a:rPr lang="en-US" sz="2000" dirty="0">
                <a:solidFill>
                  <a:schemeClr val="bg1"/>
                </a:solidFill>
              </a:rPr>
              <a:t> developers team in collaboration with an expert operation team that has experience managing  many documents warehouses and training client’s teams who mange own their archiving center. </a:t>
            </a:r>
          </a:p>
          <a:p>
            <a:pPr algn="ctr"/>
            <a:endParaRPr lang="en-US" sz="2000" dirty="0">
              <a:solidFill>
                <a:schemeClr val="bg1"/>
              </a:solidFill>
            </a:endParaRPr>
          </a:p>
        </p:txBody>
      </p:sp>
      <p:pic>
        <p:nvPicPr>
          <p:cNvPr id="31" name="Picture 30">
            <a:extLst>
              <a:ext uri="{FF2B5EF4-FFF2-40B4-BE49-F238E27FC236}">
                <a16:creationId xmlns:a16="http://schemas.microsoft.com/office/drawing/2014/main" id="{62B22867-2D26-41EF-AFD9-D282AADC5D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0920" y="888123"/>
            <a:ext cx="2887171" cy="2309737"/>
          </a:xfrm>
          <a:prstGeom prst="rect">
            <a:avLst/>
          </a:prstGeom>
        </p:spPr>
      </p:pic>
      <p:pic>
        <p:nvPicPr>
          <p:cNvPr id="32" name="Picture 31">
            <a:extLst>
              <a:ext uri="{FF2B5EF4-FFF2-40B4-BE49-F238E27FC236}">
                <a16:creationId xmlns:a16="http://schemas.microsoft.com/office/drawing/2014/main" id="{8406CE07-33E1-4F4C-AD76-F686CE67D5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599" y="-117507"/>
            <a:ext cx="4139681" cy="3418874"/>
          </a:xfrm>
          <a:prstGeom prst="rect">
            <a:avLst/>
          </a:prstGeom>
        </p:spPr>
      </p:pic>
    </p:spTree>
    <p:extLst>
      <p:ext uri="{BB962C8B-B14F-4D97-AF65-F5344CB8AC3E}">
        <p14:creationId xmlns:p14="http://schemas.microsoft.com/office/powerpoint/2010/main" val="1559632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63532" y="3258173"/>
            <a:ext cx="10749904" cy="2264031"/>
          </a:xfrm>
          <a:prstGeom prst="rect">
            <a:avLst/>
          </a:prstGeom>
          <a:solidFill>
            <a:schemeClr val="accent1">
              <a:lumMod val="50000"/>
            </a:schemeClr>
          </a:solidFill>
          <a:ln w="254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bg1"/>
                </a:solidFill>
                <a:latin typeface="+mn-lt"/>
              </a:rPr>
              <a:t>According to Gartner IT Glossary</a:t>
            </a:r>
          </a:p>
          <a:p>
            <a:pPr algn="ctr"/>
            <a:endParaRPr lang="en-US" sz="2000" dirty="0">
              <a:solidFill>
                <a:schemeClr val="bg1"/>
              </a:solidFill>
              <a:latin typeface="+mn-lt"/>
            </a:endParaRPr>
          </a:p>
          <a:p>
            <a:pPr algn="ctr"/>
            <a:r>
              <a:rPr lang="en-US" sz="2000" dirty="0">
                <a:solidFill>
                  <a:schemeClr val="bg1"/>
                </a:solidFill>
                <a:latin typeface="+mn-lt"/>
              </a:rPr>
              <a:t>Records management (RM) technologies enable organizations to enforce policies and rules for the retention and disposition of content required for documenting business transactions, in addition to automating the management of their record-retention policies</a:t>
            </a:r>
          </a:p>
          <a:p>
            <a:pPr algn="ctr"/>
            <a:r>
              <a:rPr lang="en-US" sz="2000" dirty="0">
                <a:solidFill>
                  <a:schemeClr val="bg1"/>
                </a:solidFill>
                <a:latin typeface="+mn-lt"/>
              </a:rPr>
              <a:t>RM principles and technologies apply to both physical and electronic content</a:t>
            </a:r>
          </a:p>
          <a:p>
            <a:pPr algn="ctr"/>
            <a:endParaRPr lang="en-US" sz="2000" dirty="0">
              <a:solidFill>
                <a:schemeClr val="bg1"/>
              </a:solidFill>
              <a:latin typeface="+mn-lt"/>
            </a:endParaRPr>
          </a:p>
          <a:p>
            <a:pPr algn="ctr"/>
            <a:endParaRPr lang="en-US" sz="2000" dirty="0">
              <a:solidFill>
                <a:schemeClr val="bg1"/>
              </a:solidFill>
              <a:latin typeface="+mn-lt"/>
            </a:endParaRPr>
          </a:p>
        </p:txBody>
      </p:sp>
      <p:grpSp>
        <p:nvGrpSpPr>
          <p:cNvPr id="12" name="Group 11"/>
          <p:cNvGrpSpPr/>
          <p:nvPr/>
        </p:nvGrpSpPr>
        <p:grpSpPr>
          <a:xfrm>
            <a:off x="114068" y="563473"/>
            <a:ext cx="11411140" cy="91440"/>
            <a:chOff x="1564702" y="875769"/>
            <a:chExt cx="4470191" cy="71277"/>
          </a:xfrm>
        </p:grpSpPr>
        <p:sp>
          <p:nvSpPr>
            <p:cNvPr id="13" name="Rectangle 12"/>
            <p:cNvSpPr/>
            <p:nvPr/>
          </p:nvSpPr>
          <p:spPr>
            <a:xfrm rot="16200000" flipH="1">
              <a:off x="2675053" y="-234581"/>
              <a:ext cx="71276" cy="22919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Rectangle 13"/>
            <p:cNvSpPr/>
            <p:nvPr/>
          </p:nvSpPr>
          <p:spPr>
            <a:xfrm rot="16200000" flipH="1">
              <a:off x="4905059" y="-182935"/>
              <a:ext cx="71130" cy="2188538"/>
            </a:xfrm>
            <a:prstGeom prst="rect">
              <a:avLst/>
            </a:prstGeom>
            <a:solidFill>
              <a:srgbClr val="D22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5" name="Text Box 2"/>
          <p:cNvSpPr txBox="1">
            <a:spLocks noChangeArrowheads="1"/>
          </p:cNvSpPr>
          <p:nvPr/>
        </p:nvSpPr>
        <p:spPr bwMode="auto">
          <a:xfrm>
            <a:off x="-517923" y="42360"/>
            <a:ext cx="5518547" cy="52111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vert="horz" wrap="square" lIns="91440" tIns="45720" rIns="91440" bIns="45720" anchor="t" anchorCtr="0">
            <a:noAutofit/>
          </a:bodyPr>
          <a:lstStyle/>
          <a:p>
            <a:pPr marL="0" marR="0" algn="ctr">
              <a:lnSpc>
                <a:spcPct val="107000"/>
              </a:lnSpc>
              <a:spcBef>
                <a:spcPts val="0"/>
              </a:spcBef>
              <a:spcAft>
                <a:spcPts val="800"/>
              </a:spcAft>
            </a:pPr>
            <a:r>
              <a:rPr lang="en-US" b="1"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rPr>
              <a:t>“BPO” </a:t>
            </a:r>
            <a:r>
              <a:rPr lang="en-US" b="1" dirty="0">
                <a:solidFill>
                  <a:srgbClr val="C00000"/>
                </a:solidFill>
                <a:latin typeface="Calibri" panose="020F0502020204030204" pitchFamily="34" charset="0"/>
                <a:ea typeface="Calibri" panose="020F0502020204030204" pitchFamily="34" charset="0"/>
                <a:cs typeface="Arial" panose="020B0604020202020204" pitchFamily="34" charset="0"/>
              </a:rPr>
              <a:t>- Records Management </a:t>
            </a:r>
          </a:p>
        </p:txBody>
      </p:sp>
      <p:sp>
        <p:nvSpPr>
          <p:cNvPr id="50" name="Footer Placeholder 3"/>
          <p:cNvSpPr>
            <a:spLocks noGrp="1"/>
          </p:cNvSpPr>
          <p:nvPr>
            <p:ph type="ftr" sz="quarter" idx="11"/>
          </p:nvPr>
        </p:nvSpPr>
        <p:spPr>
          <a:xfrm>
            <a:off x="3983181" y="6332444"/>
            <a:ext cx="4114800" cy="365125"/>
          </a:xfrm>
          <a:effectLst>
            <a:outerShdw blurRad="50800" dist="38100" dir="8100000" algn="tr" rotWithShape="0">
              <a:prstClr val="black">
                <a:alpha val="40000"/>
              </a:prstClr>
            </a:outerShdw>
          </a:effectLst>
        </p:spPr>
        <p:txBody>
          <a:bodyPr/>
          <a:lstStyle/>
          <a:p>
            <a:r>
              <a:rPr lang="en-US" dirty="0">
                <a:hlinkClick r:id="rId2"/>
              </a:rPr>
              <a:t>www.namaa-il.com</a:t>
            </a:r>
            <a:endParaRPr lang="en-US" dirty="0"/>
          </a:p>
          <a:p>
            <a:r>
              <a:rPr lang="en-US" dirty="0"/>
              <a:t> © 2024  All rights reserved to Namaa InfoLogistics </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0232" y="949567"/>
            <a:ext cx="2116505" cy="2116505"/>
          </a:xfrm>
          <a:prstGeom prst="rect">
            <a:avLst/>
          </a:prstGeom>
        </p:spPr>
      </p:pic>
    </p:spTree>
    <p:extLst>
      <p:ext uri="{BB962C8B-B14F-4D97-AF65-F5344CB8AC3E}">
        <p14:creationId xmlns:p14="http://schemas.microsoft.com/office/powerpoint/2010/main" val="687896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
            <a:lum/>
          </a:blip>
          <a:srcRect/>
          <a:stretch>
            <a:fillRect l="28000" t="16000" r="28000" b="1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954" y="1076198"/>
            <a:ext cx="2382822" cy="2382822"/>
          </a:xfrm>
          <a:prstGeom prst="rect">
            <a:avLst/>
          </a:prstGeom>
        </p:spPr>
      </p:pic>
      <p:grpSp>
        <p:nvGrpSpPr>
          <p:cNvPr id="12" name="Group 11"/>
          <p:cNvGrpSpPr/>
          <p:nvPr/>
        </p:nvGrpSpPr>
        <p:grpSpPr>
          <a:xfrm>
            <a:off x="114068" y="563473"/>
            <a:ext cx="11411140" cy="91440"/>
            <a:chOff x="1564702" y="875769"/>
            <a:chExt cx="4470191" cy="71277"/>
          </a:xfrm>
        </p:grpSpPr>
        <p:sp>
          <p:nvSpPr>
            <p:cNvPr id="13" name="Rectangle 12"/>
            <p:cNvSpPr/>
            <p:nvPr/>
          </p:nvSpPr>
          <p:spPr>
            <a:xfrm rot="16200000" flipH="1">
              <a:off x="2675053" y="-234581"/>
              <a:ext cx="71276" cy="22919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p:cNvSpPr/>
            <p:nvPr/>
          </p:nvSpPr>
          <p:spPr>
            <a:xfrm rot="16200000" flipH="1">
              <a:off x="4905059" y="-182935"/>
              <a:ext cx="71130" cy="2188538"/>
            </a:xfrm>
            <a:prstGeom prst="rect">
              <a:avLst/>
            </a:prstGeom>
            <a:solidFill>
              <a:srgbClr val="D22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Text Box 2"/>
          <p:cNvSpPr txBox="1">
            <a:spLocks noChangeArrowheads="1"/>
          </p:cNvSpPr>
          <p:nvPr/>
        </p:nvSpPr>
        <p:spPr bwMode="auto">
          <a:xfrm>
            <a:off x="-164289" y="42360"/>
            <a:ext cx="5518547" cy="52111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Calibri" panose="020F0502020204030204" pitchFamily="34" charset="0"/>
                <a:cs typeface="Arial" panose="020B0604020202020204" pitchFamily="34" charset="0"/>
              </a:rPr>
              <a:t>“BPO” </a:t>
            </a: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 Records and Information Management </a:t>
            </a:r>
          </a:p>
        </p:txBody>
      </p:sp>
      <p:sp>
        <p:nvSpPr>
          <p:cNvPr id="49" name="TextBox 48"/>
          <p:cNvSpPr txBox="1"/>
          <p:nvPr/>
        </p:nvSpPr>
        <p:spPr>
          <a:xfrm>
            <a:off x="345333" y="806694"/>
            <a:ext cx="4369867" cy="369332"/>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How it works…..</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3100" y="609099"/>
            <a:ext cx="907975" cy="907975"/>
          </a:xfrm>
          <a:prstGeom prst="rect">
            <a:avLst/>
          </a:prstGeom>
        </p:spPr>
      </p:pic>
      <p:sp>
        <p:nvSpPr>
          <p:cNvPr id="28" name="TextBox 27"/>
          <p:cNvSpPr txBox="1"/>
          <p:nvPr/>
        </p:nvSpPr>
        <p:spPr>
          <a:xfrm>
            <a:off x="7392418" y="6056798"/>
            <a:ext cx="5805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❹</a:t>
            </a:r>
          </a:p>
        </p:txBody>
      </p:sp>
      <p:grpSp>
        <p:nvGrpSpPr>
          <p:cNvPr id="6" name="Group 5"/>
          <p:cNvGrpSpPr/>
          <p:nvPr/>
        </p:nvGrpSpPr>
        <p:grpSpPr>
          <a:xfrm>
            <a:off x="-76881" y="355855"/>
            <a:ext cx="4162431" cy="3589406"/>
            <a:chOff x="614388" y="628731"/>
            <a:chExt cx="3925452" cy="3338869"/>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388" y="628731"/>
              <a:ext cx="3925452" cy="3241946"/>
            </a:xfrm>
            <a:prstGeom prst="rect">
              <a:avLst/>
            </a:prstGeom>
          </p:spPr>
        </p:pic>
        <p:sp>
          <p:nvSpPr>
            <p:cNvPr id="5" name="TextBox 4"/>
            <p:cNvSpPr txBox="1"/>
            <p:nvPr/>
          </p:nvSpPr>
          <p:spPr>
            <a:xfrm>
              <a:off x="1533520" y="3595417"/>
              <a:ext cx="567152" cy="3721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❶</a:t>
              </a:r>
            </a:p>
          </p:txBody>
        </p:sp>
      </p:grpSp>
      <p:sp>
        <p:nvSpPr>
          <p:cNvPr id="19" name="TextBox 18"/>
          <p:cNvSpPr txBox="1"/>
          <p:nvPr/>
        </p:nvSpPr>
        <p:spPr>
          <a:xfrm>
            <a:off x="4761937" y="3439255"/>
            <a:ext cx="5923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❷</a:t>
            </a:r>
          </a:p>
        </p:txBody>
      </p:sp>
      <p:pic>
        <p:nvPicPr>
          <p:cNvPr id="20" name="Picture 19"/>
          <p:cNvPicPr>
            <a:picLocks noChangeAspect="1"/>
          </p:cNvPicPr>
          <p:nvPr/>
        </p:nvPicPr>
        <p:blipFill>
          <a:blip r:embed="rId6" cstate="print">
            <a:extLst>
              <a:ext uri="{BEBA8EAE-BF5A-486C-A8C5-ECC9F3942E4B}">
                <a14:imgProps xmlns:a14="http://schemas.microsoft.com/office/drawing/2010/main">
                  <a14:imgLayer r:embed="rId7">
                    <a14:imgEffect>
                      <a14:backgroundRemoval t="5556" b="97111" l="3789" r="92287"/>
                    </a14:imgEffect>
                  </a14:imgLayer>
                </a14:imgProps>
              </a:ext>
              <a:ext uri="{28A0092B-C50C-407E-A947-70E740481C1C}">
                <a14:useLocalDpi xmlns:a14="http://schemas.microsoft.com/office/drawing/2010/main" val="0"/>
              </a:ext>
            </a:extLst>
          </a:blip>
          <a:srcRect/>
          <a:stretch/>
        </p:blipFill>
        <p:spPr>
          <a:xfrm>
            <a:off x="8322083" y="1534279"/>
            <a:ext cx="1912748" cy="1752268"/>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19315" y="2473649"/>
            <a:ext cx="848306" cy="848306"/>
          </a:xfrm>
          <a:prstGeom prst="rect">
            <a:avLst/>
          </a:prstGeom>
        </p:spPr>
      </p:pic>
      <p:sp>
        <p:nvSpPr>
          <p:cNvPr id="24" name="TextBox 23"/>
          <p:cNvSpPr txBox="1"/>
          <p:nvPr/>
        </p:nvSpPr>
        <p:spPr>
          <a:xfrm>
            <a:off x="8338994" y="3390976"/>
            <a:ext cx="5680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❸</a:t>
            </a:r>
          </a:p>
        </p:txBody>
      </p:sp>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81334" y="3925919"/>
            <a:ext cx="2688798" cy="2688798"/>
          </a:xfrm>
          <a:prstGeom prst="rect">
            <a:avLst/>
          </a:prstGeom>
        </p:spPr>
      </p:pic>
      <p:sp>
        <p:nvSpPr>
          <p:cNvPr id="31" name="TextBox 30"/>
          <p:cNvSpPr txBox="1"/>
          <p:nvPr/>
        </p:nvSpPr>
        <p:spPr>
          <a:xfrm>
            <a:off x="3019629" y="6055978"/>
            <a:ext cx="5582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❺</a:t>
            </a:r>
          </a:p>
        </p:txBody>
      </p:sp>
      <p:sp>
        <p:nvSpPr>
          <p:cNvPr id="32" name="TextBox 31"/>
          <p:cNvSpPr txBox="1"/>
          <p:nvPr/>
        </p:nvSpPr>
        <p:spPr>
          <a:xfrm>
            <a:off x="1284863" y="3544918"/>
            <a:ext cx="230398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Receiving </a:t>
            </a:r>
          </a:p>
        </p:txBody>
      </p:sp>
      <p:sp>
        <p:nvSpPr>
          <p:cNvPr id="36" name="TextBox 35"/>
          <p:cNvSpPr txBox="1"/>
          <p:nvPr/>
        </p:nvSpPr>
        <p:spPr>
          <a:xfrm>
            <a:off x="5182787" y="3475050"/>
            <a:ext cx="230398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Scanning &amp; Indexing </a:t>
            </a:r>
          </a:p>
        </p:txBody>
      </p:sp>
      <p:sp>
        <p:nvSpPr>
          <p:cNvPr id="37" name="TextBox 36"/>
          <p:cNvSpPr txBox="1"/>
          <p:nvPr/>
        </p:nvSpPr>
        <p:spPr>
          <a:xfrm>
            <a:off x="8713618" y="3398937"/>
            <a:ext cx="230398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Barcoding &amp; Archiving </a:t>
            </a:r>
          </a:p>
        </p:txBody>
      </p:sp>
      <p:sp>
        <p:nvSpPr>
          <p:cNvPr id="38" name="TextBox 37"/>
          <p:cNvSpPr txBox="1"/>
          <p:nvPr/>
        </p:nvSpPr>
        <p:spPr>
          <a:xfrm>
            <a:off x="7730358" y="6083082"/>
            <a:ext cx="230398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Retrieving </a:t>
            </a:r>
          </a:p>
        </p:txBody>
      </p:sp>
      <p:sp>
        <p:nvSpPr>
          <p:cNvPr id="39" name="TextBox 38"/>
          <p:cNvSpPr txBox="1"/>
          <p:nvPr/>
        </p:nvSpPr>
        <p:spPr>
          <a:xfrm>
            <a:off x="3415283" y="6083082"/>
            <a:ext cx="230398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Shredding</a:t>
            </a:r>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48356" y="2386320"/>
            <a:ext cx="2356809" cy="1261233"/>
          </a:xfrm>
          <a:prstGeom prst="rect">
            <a:avLst/>
          </a:prstGeom>
        </p:spPr>
      </p:pic>
      <p:pic>
        <p:nvPicPr>
          <p:cNvPr id="40" name="Picture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96446" y="4106485"/>
            <a:ext cx="2684999" cy="1879499"/>
          </a:xfrm>
          <a:prstGeom prst="rect">
            <a:avLst/>
          </a:prstGeom>
        </p:spPr>
      </p:pic>
      <p:cxnSp>
        <p:nvCxnSpPr>
          <p:cNvPr id="29" name="Straight Connector 28"/>
          <p:cNvCxnSpPr/>
          <p:nvPr/>
        </p:nvCxnSpPr>
        <p:spPr>
          <a:xfrm flipH="1">
            <a:off x="3802910" y="1388793"/>
            <a:ext cx="11457" cy="2325397"/>
          </a:xfrm>
          <a:prstGeom prst="line">
            <a:avLst/>
          </a:prstGeom>
          <a:ln>
            <a:solidFill>
              <a:srgbClr val="9A0000"/>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682701" y="1392215"/>
            <a:ext cx="11457" cy="2325397"/>
          </a:xfrm>
          <a:prstGeom prst="line">
            <a:avLst/>
          </a:prstGeom>
          <a:ln>
            <a:solidFill>
              <a:srgbClr val="9A0000"/>
            </a:solidFill>
            <a:prstDash val="lg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741751" y="3902713"/>
            <a:ext cx="11457" cy="2325397"/>
          </a:xfrm>
          <a:prstGeom prst="line">
            <a:avLst/>
          </a:prstGeom>
          <a:ln>
            <a:solidFill>
              <a:srgbClr val="9A0000"/>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461129" y="4007047"/>
            <a:ext cx="11457" cy="2325397"/>
          </a:xfrm>
          <a:prstGeom prst="line">
            <a:avLst/>
          </a:prstGeom>
          <a:ln>
            <a:solidFill>
              <a:srgbClr val="9A0000"/>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9987646" y="3992725"/>
            <a:ext cx="11457" cy="2325397"/>
          </a:xfrm>
          <a:prstGeom prst="line">
            <a:avLst/>
          </a:prstGeom>
          <a:ln>
            <a:solidFill>
              <a:srgbClr val="9A0000"/>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11191400" y="1431960"/>
            <a:ext cx="11457" cy="2325397"/>
          </a:xfrm>
          <a:prstGeom prst="line">
            <a:avLst/>
          </a:prstGeom>
          <a:ln>
            <a:solidFill>
              <a:srgbClr val="9A0000"/>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90925" y="1431959"/>
            <a:ext cx="11457" cy="2325397"/>
          </a:xfrm>
          <a:prstGeom prst="line">
            <a:avLst/>
          </a:prstGeom>
          <a:ln>
            <a:solidFill>
              <a:srgbClr val="9A0000"/>
            </a:solidFill>
            <a:prstDash val="lgDash"/>
          </a:ln>
        </p:spPr>
        <p:style>
          <a:lnRef idx="1">
            <a:schemeClr val="accent1"/>
          </a:lnRef>
          <a:fillRef idx="0">
            <a:schemeClr val="accent1"/>
          </a:fillRef>
          <a:effectRef idx="0">
            <a:schemeClr val="accent1"/>
          </a:effectRef>
          <a:fontRef idx="minor">
            <a:schemeClr val="tx1"/>
          </a:fontRef>
        </p:style>
      </p:cxnSp>
      <p:sp>
        <p:nvSpPr>
          <p:cNvPr id="44" name="Footer Placeholder 3"/>
          <p:cNvSpPr>
            <a:spLocks noGrp="1"/>
          </p:cNvSpPr>
          <p:nvPr>
            <p:ph type="ftr" sz="quarter" idx="11"/>
          </p:nvPr>
        </p:nvSpPr>
        <p:spPr>
          <a:xfrm>
            <a:off x="3516207" y="6484936"/>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hlinkClick r:id="rId12"/>
              </a:rPr>
              <a:t>www.namaa-il.com</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 2024  All rights reserved to Namaa InfoLogistics </a:t>
            </a:r>
          </a:p>
        </p:txBody>
      </p:sp>
    </p:spTree>
    <p:extLst>
      <p:ext uri="{BB962C8B-B14F-4D97-AF65-F5344CB8AC3E}">
        <p14:creationId xmlns:p14="http://schemas.microsoft.com/office/powerpoint/2010/main" val="1561253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699590" y="605313"/>
            <a:ext cx="590843" cy="533797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endParaRPr lang="en-US" sz="2800" dirty="0">
              <a:solidFill>
                <a:prstClr val="white"/>
              </a:solidFill>
            </a:endParaRPr>
          </a:p>
        </p:txBody>
      </p:sp>
      <p:sp>
        <p:nvSpPr>
          <p:cNvPr id="8" name="TextBox 7"/>
          <p:cNvSpPr txBox="1"/>
          <p:nvPr/>
        </p:nvSpPr>
        <p:spPr>
          <a:xfrm>
            <a:off x="7308515" y="1858952"/>
            <a:ext cx="4497571" cy="1200329"/>
          </a:xfrm>
          <a:prstGeom prst="rect">
            <a:avLst/>
          </a:prstGeom>
          <a:noFill/>
        </p:spPr>
        <p:txBody>
          <a:bodyPr wrap="square" rtlCol="0">
            <a:spAutoFit/>
          </a:bodyPr>
          <a:lstStyle/>
          <a:p>
            <a:pPr algn="ctr"/>
            <a:r>
              <a:rPr lang="en-US" sz="3600" b="1" dirty="0">
                <a:solidFill>
                  <a:srgbClr val="5B9BD5">
                    <a:lumMod val="50000"/>
                  </a:srgbClr>
                </a:solidFill>
              </a:rPr>
              <a:t>Presentation Highlights </a:t>
            </a:r>
          </a:p>
        </p:txBody>
      </p:sp>
      <p:sp>
        <p:nvSpPr>
          <p:cNvPr id="18" name="Footer Placeholder 3"/>
          <p:cNvSpPr>
            <a:spLocks noGrp="1"/>
          </p:cNvSpPr>
          <p:nvPr>
            <p:ph type="ftr" sz="quarter" idx="11"/>
          </p:nvPr>
        </p:nvSpPr>
        <p:spPr>
          <a:xfrm>
            <a:off x="3926910" y="6362344"/>
            <a:ext cx="4114800" cy="365125"/>
          </a:xfrm>
        </p:spPr>
        <p:txBody>
          <a:bodyPr/>
          <a:lstStyle/>
          <a:p>
            <a:r>
              <a:rPr lang="en-US" dirty="0">
                <a:solidFill>
                  <a:prstClr val="black">
                    <a:tint val="75000"/>
                  </a:prstClr>
                </a:solidFill>
                <a:hlinkClick r:id="rId3"/>
              </a:rPr>
              <a:t>www.namaa-il.com</a:t>
            </a:r>
            <a:endParaRPr lang="en-US" dirty="0">
              <a:solidFill>
                <a:prstClr val="black">
                  <a:tint val="75000"/>
                </a:prstClr>
              </a:solidFill>
            </a:endParaRPr>
          </a:p>
          <a:p>
            <a:r>
              <a:rPr lang="en-US" sz="1050" dirty="0">
                <a:solidFill>
                  <a:srgbClr val="5B9BD5">
                    <a:lumMod val="50000"/>
                  </a:srgbClr>
                </a:solidFill>
              </a:rPr>
              <a:t> © 2024  All rights reserved to Namaa InfoLogistics </a:t>
            </a:r>
          </a:p>
        </p:txBody>
      </p:sp>
      <p:sp>
        <p:nvSpPr>
          <p:cNvPr id="2" name="TextBox 1"/>
          <p:cNvSpPr txBox="1"/>
          <p:nvPr/>
        </p:nvSpPr>
        <p:spPr>
          <a:xfrm>
            <a:off x="1149609" y="831441"/>
            <a:ext cx="5945760" cy="5337973"/>
          </a:xfrm>
          <a:prstGeom prst="rect">
            <a:avLst/>
          </a:prstGeom>
          <a:solidFill>
            <a:schemeClr val="accent1">
              <a:lumMod val="50000"/>
            </a:schemeClr>
          </a:solidFill>
        </p:spPr>
        <p:txBody>
          <a:bodyPr wrap="square" rtlCol="0">
            <a:spAutoFit/>
          </a:bodyPr>
          <a:lstStyle/>
          <a:p>
            <a:endParaRPr lang="en-US" dirty="0">
              <a:solidFill>
                <a:prstClr val="black"/>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0424" y="945711"/>
            <a:ext cx="2013755" cy="517191"/>
          </a:xfrm>
          <a:prstGeom prst="rect">
            <a:avLst/>
          </a:prstGeom>
        </p:spPr>
      </p:pic>
      <p:grpSp>
        <p:nvGrpSpPr>
          <p:cNvPr id="23" name="Group 22"/>
          <p:cNvGrpSpPr/>
          <p:nvPr/>
        </p:nvGrpSpPr>
        <p:grpSpPr>
          <a:xfrm rot="5400000" flipV="1">
            <a:off x="-3371849" y="3371851"/>
            <a:ext cx="6858001" cy="114302"/>
            <a:chOff x="1564702" y="875769"/>
            <a:chExt cx="4470191" cy="71277"/>
          </a:xfrm>
        </p:grpSpPr>
        <p:sp>
          <p:nvSpPr>
            <p:cNvPr id="24" name="Rectangle 23"/>
            <p:cNvSpPr/>
            <p:nvPr/>
          </p:nvSpPr>
          <p:spPr>
            <a:xfrm rot="16200000" flipH="1">
              <a:off x="2675053" y="-234581"/>
              <a:ext cx="71276" cy="22919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sp>
          <p:nvSpPr>
            <p:cNvPr id="25" name="Rectangle 24"/>
            <p:cNvSpPr/>
            <p:nvPr/>
          </p:nvSpPr>
          <p:spPr>
            <a:xfrm rot="16200000" flipH="1">
              <a:off x="4905059" y="-182935"/>
              <a:ext cx="71130" cy="2188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grpSp>
      <p:sp>
        <p:nvSpPr>
          <p:cNvPr id="4" name="TextBox 3"/>
          <p:cNvSpPr txBox="1"/>
          <p:nvPr/>
        </p:nvSpPr>
        <p:spPr>
          <a:xfrm>
            <a:off x="2017551" y="1538181"/>
            <a:ext cx="5317588" cy="461665"/>
          </a:xfrm>
          <a:prstGeom prst="rect">
            <a:avLst/>
          </a:prstGeom>
          <a:noFill/>
        </p:spPr>
        <p:txBody>
          <a:bodyPr wrap="square" rtlCol="0">
            <a:spAutoFit/>
          </a:bodyPr>
          <a:lstStyle/>
          <a:p>
            <a:r>
              <a:rPr lang="en-US" sz="2400" dirty="0">
                <a:solidFill>
                  <a:prstClr val="white"/>
                </a:solidFill>
              </a:rPr>
              <a:t>Brief outlining-Namaa InfoLogistics</a:t>
            </a:r>
          </a:p>
        </p:txBody>
      </p:sp>
      <p:sp>
        <p:nvSpPr>
          <p:cNvPr id="26" name="TextBox 25"/>
          <p:cNvSpPr txBox="1"/>
          <p:nvPr/>
        </p:nvSpPr>
        <p:spPr>
          <a:xfrm>
            <a:off x="1740452" y="5002555"/>
            <a:ext cx="5317588" cy="461665"/>
          </a:xfrm>
          <a:prstGeom prst="rect">
            <a:avLst/>
          </a:prstGeom>
          <a:noFill/>
        </p:spPr>
        <p:txBody>
          <a:bodyPr wrap="square" rtlCol="0">
            <a:spAutoFit/>
          </a:bodyPr>
          <a:lstStyle/>
          <a:p>
            <a:r>
              <a:rPr lang="en-US" sz="2400" dirty="0">
                <a:solidFill>
                  <a:prstClr val="white"/>
                </a:solidFill>
              </a:rPr>
              <a:t>Professional Services Overview </a:t>
            </a:r>
          </a:p>
        </p:txBody>
      </p:sp>
      <p:pic>
        <p:nvPicPr>
          <p:cNvPr id="29" name="Picture 28"/>
          <p:cNvPicPr>
            <a:picLocks noChangeAspect="1"/>
          </p:cNvPicPr>
          <p:nvPr/>
        </p:nvPicPr>
        <p:blipFill rotWithShape="1">
          <a:blip r:embed="rId5" cstate="print">
            <a:extLst>
              <a:ext uri="{28A0092B-C50C-407E-A947-70E740481C1C}">
                <a14:useLocalDpi xmlns:a14="http://schemas.microsoft.com/office/drawing/2010/main" val="0"/>
              </a:ext>
            </a:extLst>
          </a:blip>
          <a:srcRect b="11068"/>
          <a:stretch/>
        </p:blipFill>
        <p:spPr>
          <a:xfrm>
            <a:off x="7551063" y="2794342"/>
            <a:ext cx="4012480" cy="3568002"/>
          </a:xfrm>
          <a:prstGeom prst="rect">
            <a:avLst/>
          </a:prstGeom>
        </p:spPr>
      </p:pic>
      <p:sp>
        <p:nvSpPr>
          <p:cNvPr id="5" name="TextBox 4"/>
          <p:cNvSpPr txBox="1"/>
          <p:nvPr/>
        </p:nvSpPr>
        <p:spPr>
          <a:xfrm>
            <a:off x="1162863" y="1572904"/>
            <a:ext cx="908968" cy="461665"/>
          </a:xfrm>
          <a:prstGeom prst="rect">
            <a:avLst/>
          </a:prstGeom>
          <a:noFill/>
        </p:spPr>
        <p:txBody>
          <a:bodyPr wrap="square" rtlCol="0">
            <a:spAutoFit/>
          </a:bodyPr>
          <a:lstStyle/>
          <a:p>
            <a:r>
              <a:rPr lang="en-US" sz="2400" b="1" dirty="0">
                <a:solidFill>
                  <a:prstClr val="white"/>
                </a:solidFill>
              </a:rPr>
              <a:t>①</a:t>
            </a:r>
          </a:p>
        </p:txBody>
      </p:sp>
      <p:sp>
        <p:nvSpPr>
          <p:cNvPr id="6" name="TextBox 5"/>
          <p:cNvSpPr txBox="1"/>
          <p:nvPr/>
        </p:nvSpPr>
        <p:spPr>
          <a:xfrm>
            <a:off x="1177777" y="3317305"/>
            <a:ext cx="725808" cy="461665"/>
          </a:xfrm>
          <a:prstGeom prst="rect">
            <a:avLst/>
          </a:prstGeom>
          <a:noFill/>
        </p:spPr>
        <p:txBody>
          <a:bodyPr wrap="square" rtlCol="0">
            <a:spAutoFit/>
          </a:bodyPr>
          <a:lstStyle/>
          <a:p>
            <a:r>
              <a:rPr lang="en-US" sz="2400" b="1" dirty="0">
                <a:solidFill>
                  <a:prstClr val="white"/>
                </a:solidFill>
              </a:rPr>
              <a:t>③</a:t>
            </a:r>
          </a:p>
        </p:txBody>
      </p:sp>
      <p:sp>
        <p:nvSpPr>
          <p:cNvPr id="7" name="TextBox 6"/>
          <p:cNvSpPr txBox="1"/>
          <p:nvPr/>
        </p:nvSpPr>
        <p:spPr>
          <a:xfrm>
            <a:off x="1159438" y="4174347"/>
            <a:ext cx="992276" cy="461665"/>
          </a:xfrm>
          <a:prstGeom prst="rect">
            <a:avLst/>
          </a:prstGeom>
          <a:noFill/>
        </p:spPr>
        <p:txBody>
          <a:bodyPr wrap="square" rtlCol="0">
            <a:spAutoFit/>
          </a:bodyPr>
          <a:lstStyle/>
          <a:p>
            <a:r>
              <a:rPr lang="en-US" sz="2400" b="1" dirty="0">
                <a:solidFill>
                  <a:prstClr val="white"/>
                </a:solidFill>
              </a:rPr>
              <a:t>④</a:t>
            </a:r>
            <a:endParaRPr lang="en-US" sz="2400" b="1" dirty="0">
              <a:solidFill>
                <a:prstClr val="black"/>
              </a:solidFill>
            </a:endParaRPr>
          </a:p>
        </p:txBody>
      </p:sp>
      <p:sp>
        <p:nvSpPr>
          <p:cNvPr id="17" name="TextBox 16"/>
          <p:cNvSpPr txBox="1"/>
          <p:nvPr/>
        </p:nvSpPr>
        <p:spPr>
          <a:xfrm>
            <a:off x="2005628" y="4158513"/>
            <a:ext cx="5317588" cy="461665"/>
          </a:xfrm>
          <a:prstGeom prst="rect">
            <a:avLst/>
          </a:prstGeom>
          <a:noFill/>
        </p:spPr>
        <p:txBody>
          <a:bodyPr wrap="square" rtlCol="0">
            <a:spAutoFit/>
          </a:bodyPr>
          <a:lstStyle/>
          <a:p>
            <a:r>
              <a:rPr lang="en-US" sz="2400" dirty="0">
                <a:solidFill>
                  <a:prstClr val="white"/>
                </a:solidFill>
              </a:rPr>
              <a:t>Software Solutions</a:t>
            </a:r>
          </a:p>
        </p:txBody>
      </p:sp>
      <p:sp>
        <p:nvSpPr>
          <p:cNvPr id="20" name="TextBox 19"/>
          <p:cNvSpPr txBox="1"/>
          <p:nvPr/>
        </p:nvSpPr>
        <p:spPr>
          <a:xfrm>
            <a:off x="1173454" y="2429946"/>
            <a:ext cx="908968" cy="461665"/>
          </a:xfrm>
          <a:prstGeom prst="rect">
            <a:avLst/>
          </a:prstGeom>
          <a:noFill/>
        </p:spPr>
        <p:txBody>
          <a:bodyPr wrap="square" rtlCol="0">
            <a:spAutoFit/>
          </a:bodyPr>
          <a:lstStyle/>
          <a:p>
            <a:r>
              <a:rPr lang="en-US" sz="2400" b="1" dirty="0">
                <a:solidFill>
                  <a:prstClr val="white"/>
                </a:solidFill>
              </a:rPr>
              <a:t>②</a:t>
            </a:r>
          </a:p>
        </p:txBody>
      </p:sp>
      <p:sp>
        <p:nvSpPr>
          <p:cNvPr id="9" name="TextBox 8"/>
          <p:cNvSpPr txBox="1"/>
          <p:nvPr/>
        </p:nvSpPr>
        <p:spPr>
          <a:xfrm rot="16200000">
            <a:off x="-331419" y="3238819"/>
            <a:ext cx="2438835" cy="523220"/>
          </a:xfrm>
          <a:prstGeom prst="rect">
            <a:avLst/>
          </a:prstGeom>
          <a:noFill/>
        </p:spPr>
        <p:txBody>
          <a:bodyPr wrap="square" rtlCol="0">
            <a:spAutoFit/>
          </a:bodyPr>
          <a:lstStyle/>
          <a:p>
            <a:pPr lvl="0" algn="ctr"/>
            <a:r>
              <a:rPr lang="en-US" sz="2800" dirty="0">
                <a:solidFill>
                  <a:prstClr val="white"/>
                </a:solidFill>
              </a:rPr>
              <a:t>Key Topics </a:t>
            </a:r>
          </a:p>
        </p:txBody>
      </p:sp>
      <p:sp>
        <p:nvSpPr>
          <p:cNvPr id="30" name="TextBox 29">
            <a:extLst>
              <a:ext uri="{FF2B5EF4-FFF2-40B4-BE49-F238E27FC236}">
                <a16:creationId xmlns:a16="http://schemas.microsoft.com/office/drawing/2014/main" id="{50E8B83D-4CE4-4B78-A330-F1865C1CE64F}"/>
              </a:ext>
            </a:extLst>
          </p:cNvPr>
          <p:cNvSpPr txBox="1"/>
          <p:nvPr/>
        </p:nvSpPr>
        <p:spPr>
          <a:xfrm>
            <a:off x="1922794" y="3247103"/>
            <a:ext cx="5317588" cy="461665"/>
          </a:xfrm>
          <a:prstGeom prst="rect">
            <a:avLst/>
          </a:prstGeom>
          <a:noFill/>
        </p:spPr>
        <p:txBody>
          <a:bodyPr wrap="square" rtlCol="0">
            <a:spAutoFit/>
          </a:bodyPr>
          <a:lstStyle/>
          <a:p>
            <a:r>
              <a:rPr lang="en-US" sz="2400" dirty="0">
                <a:solidFill>
                  <a:prstClr val="white"/>
                </a:solidFill>
              </a:rPr>
              <a:t>Partners &amp; Contracts </a:t>
            </a:r>
          </a:p>
        </p:txBody>
      </p:sp>
      <p:sp>
        <p:nvSpPr>
          <p:cNvPr id="31" name="TextBox 30">
            <a:extLst>
              <a:ext uri="{FF2B5EF4-FFF2-40B4-BE49-F238E27FC236}">
                <a16:creationId xmlns:a16="http://schemas.microsoft.com/office/drawing/2014/main" id="{7688C197-9957-4970-837E-360236CBA44F}"/>
              </a:ext>
            </a:extLst>
          </p:cNvPr>
          <p:cNvSpPr txBox="1"/>
          <p:nvPr/>
        </p:nvSpPr>
        <p:spPr>
          <a:xfrm>
            <a:off x="1159438" y="5050899"/>
            <a:ext cx="992276" cy="461665"/>
          </a:xfrm>
          <a:prstGeom prst="rect">
            <a:avLst/>
          </a:prstGeom>
          <a:noFill/>
        </p:spPr>
        <p:txBody>
          <a:bodyPr wrap="square" rtlCol="0">
            <a:spAutoFit/>
          </a:bodyPr>
          <a:lstStyle/>
          <a:p>
            <a:r>
              <a:rPr lang="en-US" sz="2400" b="1" dirty="0">
                <a:solidFill>
                  <a:prstClr val="white"/>
                </a:solidFill>
              </a:rPr>
              <a:t>⑤</a:t>
            </a:r>
            <a:endParaRPr lang="en-US" sz="2400" b="1" dirty="0">
              <a:solidFill>
                <a:prstClr val="black"/>
              </a:solidFill>
            </a:endParaRPr>
          </a:p>
        </p:txBody>
      </p:sp>
      <p:sp>
        <p:nvSpPr>
          <p:cNvPr id="11" name="TextBox 10">
            <a:extLst>
              <a:ext uri="{FF2B5EF4-FFF2-40B4-BE49-F238E27FC236}">
                <a16:creationId xmlns:a16="http://schemas.microsoft.com/office/drawing/2014/main" id="{212E4863-5FEC-4E96-BA87-0E90E204C95C}"/>
              </a:ext>
            </a:extLst>
          </p:cNvPr>
          <p:cNvSpPr txBox="1"/>
          <p:nvPr/>
        </p:nvSpPr>
        <p:spPr>
          <a:xfrm>
            <a:off x="1982144" y="2406557"/>
            <a:ext cx="4333804" cy="461665"/>
          </a:xfrm>
          <a:prstGeom prst="rect">
            <a:avLst/>
          </a:prstGeom>
          <a:noFill/>
        </p:spPr>
        <p:txBody>
          <a:bodyPr wrap="square" rtlCol="0">
            <a:spAutoFit/>
          </a:bodyPr>
          <a:lstStyle/>
          <a:p>
            <a:r>
              <a:rPr lang="en-US" sz="2400" dirty="0">
                <a:solidFill>
                  <a:prstClr val="white"/>
                </a:solidFill>
              </a:rPr>
              <a:t>Our satisfied clients</a:t>
            </a:r>
          </a:p>
        </p:txBody>
      </p:sp>
    </p:spTree>
    <p:extLst>
      <p:ext uri="{BB962C8B-B14F-4D97-AF65-F5344CB8AC3E}">
        <p14:creationId xmlns:p14="http://schemas.microsoft.com/office/powerpoint/2010/main" val="2593357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000"/>
            <a:lum/>
          </a:blip>
          <a:srcRect/>
          <a:stretch>
            <a:fillRect l="28000" t="16000" r="28000" b="16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0" y="6784632"/>
            <a:ext cx="12192000" cy="73347"/>
            <a:chOff x="0" y="6691745"/>
            <a:chExt cx="12192000" cy="166255"/>
          </a:xfrm>
        </p:grpSpPr>
        <p:sp>
          <p:nvSpPr>
            <p:cNvPr id="22" name="Rectangle 21"/>
            <p:cNvSpPr/>
            <p:nvPr/>
          </p:nvSpPr>
          <p:spPr>
            <a:xfrm>
              <a:off x="5097780" y="6697980"/>
              <a:ext cx="7094220" cy="16002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21" name="Rectangle 20"/>
            <p:cNvSpPr/>
            <p:nvPr/>
          </p:nvSpPr>
          <p:spPr>
            <a:xfrm>
              <a:off x="0" y="6691745"/>
              <a:ext cx="6096000" cy="166255"/>
            </a:xfrm>
            <a:custGeom>
              <a:avLst/>
              <a:gdLst>
                <a:gd name="connsiteX0" fmla="*/ 0 w 6096000"/>
                <a:gd name="connsiteY0" fmla="*/ 0 h 166255"/>
                <a:gd name="connsiteX1" fmla="*/ 6096000 w 6096000"/>
                <a:gd name="connsiteY1" fmla="*/ 0 h 166255"/>
                <a:gd name="connsiteX2" fmla="*/ 6096000 w 6096000"/>
                <a:gd name="connsiteY2" fmla="*/ 166255 h 166255"/>
                <a:gd name="connsiteX3" fmla="*/ 0 w 6096000"/>
                <a:gd name="connsiteY3" fmla="*/ 166255 h 166255"/>
                <a:gd name="connsiteX4" fmla="*/ 0 w 6096000"/>
                <a:gd name="connsiteY4" fmla="*/ 0 h 166255"/>
                <a:gd name="connsiteX0" fmla="*/ 0 w 6096000"/>
                <a:gd name="connsiteY0" fmla="*/ 0 h 166255"/>
                <a:gd name="connsiteX1" fmla="*/ 5897217 w 6096000"/>
                <a:gd name="connsiteY1" fmla="*/ 0 h 166255"/>
                <a:gd name="connsiteX2" fmla="*/ 6096000 w 6096000"/>
                <a:gd name="connsiteY2" fmla="*/ 166255 h 166255"/>
                <a:gd name="connsiteX3" fmla="*/ 0 w 6096000"/>
                <a:gd name="connsiteY3" fmla="*/ 166255 h 166255"/>
                <a:gd name="connsiteX4" fmla="*/ 0 w 6096000"/>
                <a:gd name="connsiteY4" fmla="*/ 0 h 166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66255">
                  <a:moveTo>
                    <a:pt x="0" y="0"/>
                  </a:moveTo>
                  <a:lnTo>
                    <a:pt x="5897217" y="0"/>
                  </a:lnTo>
                  <a:lnTo>
                    <a:pt x="6096000" y="166255"/>
                  </a:lnTo>
                  <a:lnTo>
                    <a:pt x="0" y="166255"/>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mn-ea"/>
                <a:cs typeface="+mn-cs"/>
              </a:endParaRPr>
            </a:p>
          </p:txBody>
        </p:sp>
      </p:grpSp>
      <p:grpSp>
        <p:nvGrpSpPr>
          <p:cNvPr id="33" name="Group 32"/>
          <p:cNvGrpSpPr/>
          <p:nvPr/>
        </p:nvGrpSpPr>
        <p:grpSpPr>
          <a:xfrm>
            <a:off x="945432" y="208597"/>
            <a:ext cx="9399838" cy="551977"/>
            <a:chOff x="282044" y="253261"/>
            <a:chExt cx="9399838" cy="551977"/>
          </a:xfrm>
        </p:grpSpPr>
        <p:sp>
          <p:nvSpPr>
            <p:cNvPr id="39" name="Rectangle 38"/>
            <p:cNvSpPr/>
            <p:nvPr/>
          </p:nvSpPr>
          <p:spPr>
            <a:xfrm>
              <a:off x="282044" y="253261"/>
              <a:ext cx="939983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Mailroom Receiving </a:t>
              </a:r>
            </a:p>
          </p:txBody>
        </p:sp>
        <p:grpSp>
          <p:nvGrpSpPr>
            <p:cNvPr id="41" name="Group 40"/>
            <p:cNvGrpSpPr/>
            <p:nvPr/>
          </p:nvGrpSpPr>
          <p:grpSpPr>
            <a:xfrm>
              <a:off x="378276" y="753861"/>
              <a:ext cx="3474664" cy="51377"/>
              <a:chOff x="575071" y="1005312"/>
              <a:chExt cx="8000314" cy="102754"/>
            </a:xfrm>
          </p:grpSpPr>
          <p:sp>
            <p:nvSpPr>
              <p:cNvPr id="49" name="Rectangle 14"/>
              <p:cNvSpPr/>
              <p:nvPr/>
            </p:nvSpPr>
            <p:spPr>
              <a:xfrm>
                <a:off x="575071" y="1005312"/>
                <a:ext cx="2597107" cy="102754"/>
              </a:xfrm>
              <a:custGeom>
                <a:avLst/>
                <a:gdLst>
                  <a:gd name="connsiteX0" fmla="*/ 0 w 2597107"/>
                  <a:gd name="connsiteY0" fmla="*/ 0 h 169334"/>
                  <a:gd name="connsiteX1" fmla="*/ 2597107 w 2597107"/>
                  <a:gd name="connsiteY1" fmla="*/ 0 h 169334"/>
                  <a:gd name="connsiteX2" fmla="*/ 2597107 w 2597107"/>
                  <a:gd name="connsiteY2" fmla="*/ 169334 h 169334"/>
                  <a:gd name="connsiteX3" fmla="*/ 0 w 2597107"/>
                  <a:gd name="connsiteY3" fmla="*/ 169334 h 169334"/>
                  <a:gd name="connsiteX4" fmla="*/ 0 w 2597107"/>
                  <a:gd name="connsiteY4" fmla="*/ 0 h 169334"/>
                  <a:gd name="connsiteX0" fmla="*/ 0 w 2597107"/>
                  <a:gd name="connsiteY0" fmla="*/ 0 h 169334"/>
                  <a:gd name="connsiteX1" fmla="*/ 2326943 w 2597107"/>
                  <a:gd name="connsiteY1" fmla="*/ 0 h 169334"/>
                  <a:gd name="connsiteX2" fmla="*/ 2597107 w 2597107"/>
                  <a:gd name="connsiteY2" fmla="*/ 169334 h 169334"/>
                  <a:gd name="connsiteX3" fmla="*/ 0 w 2597107"/>
                  <a:gd name="connsiteY3" fmla="*/ 169334 h 169334"/>
                  <a:gd name="connsiteX4" fmla="*/ 0 w 2597107"/>
                  <a:gd name="connsiteY4" fmla="*/ 0 h 16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7107" h="169334">
                    <a:moveTo>
                      <a:pt x="0" y="0"/>
                    </a:moveTo>
                    <a:lnTo>
                      <a:pt x="2326943" y="0"/>
                    </a:lnTo>
                    <a:lnTo>
                      <a:pt x="2597107" y="169334"/>
                    </a:lnTo>
                    <a:lnTo>
                      <a:pt x="0" y="169334"/>
                    </a:lnTo>
                    <a:lnTo>
                      <a:pt x="0" y="0"/>
                    </a:lnTo>
                    <a:close/>
                  </a:path>
                </a:pathLst>
              </a:cu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charset="0"/>
                  <a:ea typeface="+mn-ea"/>
                  <a:cs typeface="+mn-cs"/>
                </a:endParaRPr>
              </a:p>
            </p:txBody>
          </p:sp>
          <p:cxnSp>
            <p:nvCxnSpPr>
              <p:cNvPr id="50" name="Straight Connector 49"/>
              <p:cNvCxnSpPr/>
              <p:nvPr/>
            </p:nvCxnSpPr>
            <p:spPr>
              <a:xfrm flipV="1">
                <a:off x="598890" y="1087460"/>
                <a:ext cx="7976495" cy="2"/>
              </a:xfrm>
              <a:prstGeom prst="line">
                <a:avLst/>
              </a:prstGeom>
              <a:ln/>
            </p:spPr>
            <p:style>
              <a:lnRef idx="3">
                <a:schemeClr val="accent1"/>
              </a:lnRef>
              <a:fillRef idx="0">
                <a:schemeClr val="accent1"/>
              </a:fillRef>
              <a:effectRef idx="2">
                <a:schemeClr val="accent1"/>
              </a:effectRef>
              <a:fontRef idx="minor">
                <a:schemeClr val="tx1"/>
              </a:fontRef>
            </p:style>
          </p:cxnSp>
        </p:gr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1477" y="-1301687"/>
            <a:ext cx="9516167" cy="7859199"/>
          </a:xfrm>
          <a:prstGeom prst="rect">
            <a:avLst/>
          </a:prstGeom>
        </p:spPr>
      </p:pic>
      <p:sp>
        <p:nvSpPr>
          <p:cNvPr id="18" name="TextBox 17"/>
          <p:cNvSpPr txBox="1"/>
          <p:nvPr/>
        </p:nvSpPr>
        <p:spPr>
          <a:xfrm>
            <a:off x="203483" y="259559"/>
            <a:ext cx="15730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❶</a:t>
            </a:r>
          </a:p>
        </p:txBody>
      </p:sp>
      <p:sp>
        <p:nvSpPr>
          <p:cNvPr id="19" name="TextBox 18"/>
          <p:cNvSpPr txBox="1"/>
          <p:nvPr/>
        </p:nvSpPr>
        <p:spPr>
          <a:xfrm>
            <a:off x="1483582" y="1581268"/>
            <a:ext cx="7161308" cy="646331"/>
          </a:xfrm>
          <a:prstGeom prst="rect">
            <a:avLst/>
          </a:prstGeom>
          <a:solidFill>
            <a:schemeClr val="accent1">
              <a:lumMod val="50000"/>
            </a:schemeClr>
          </a:solidFill>
        </p:spPr>
        <p:txBody>
          <a:bodyPr wrap="square" rtlCol="0">
            <a:spAutoFit/>
          </a:bodyPr>
          <a:lstStyle/>
          <a:p>
            <a:pPr marL="0" marR="0" lvl="0" indent="0" algn="justLow"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Receiving documents from different branches/departments is very essential step and considered high risk if not handled/managed probably.</a:t>
            </a:r>
          </a:p>
        </p:txBody>
      </p:sp>
      <p:sp>
        <p:nvSpPr>
          <p:cNvPr id="5" name="TextBox 4"/>
          <p:cNvSpPr txBox="1"/>
          <p:nvPr/>
        </p:nvSpPr>
        <p:spPr>
          <a:xfrm>
            <a:off x="1187703" y="1103891"/>
            <a:ext cx="1177587" cy="369332"/>
          </a:xfrm>
          <a:prstGeom prst="rect">
            <a:avLst/>
          </a:prstGeom>
          <a:solidFill>
            <a:srgbClr val="C0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Tip No. 1</a:t>
            </a:r>
          </a:p>
        </p:txBody>
      </p:sp>
      <p:sp>
        <p:nvSpPr>
          <p:cNvPr id="2" name="TextBox 1"/>
          <p:cNvSpPr txBox="1"/>
          <p:nvPr/>
        </p:nvSpPr>
        <p:spPr>
          <a:xfrm>
            <a:off x="349999" y="3643887"/>
            <a:ext cx="6180064" cy="2308324"/>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9A0000"/>
                </a:solidFill>
                <a:effectLst/>
                <a:uLnTx/>
                <a:uFillTx/>
                <a:latin typeface="Calibri" panose="020F0502020204030204"/>
                <a:ea typeface="+mn-ea"/>
                <a:cs typeface="+mn-cs"/>
              </a:rPr>
              <a:t>A</a:t>
            </a: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pplying the most efficient and secured procedures that assure accurate receiving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9A0000"/>
                </a:solidFill>
                <a:effectLst/>
                <a:uLnTx/>
                <a:uFillTx/>
                <a:latin typeface="Calibri" panose="020F0502020204030204"/>
                <a:ea typeface="+mn-ea"/>
                <a:cs typeface="+mn-cs"/>
              </a:rPr>
              <a:t>A</a:t>
            </a: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void any missing during transferring process with different users ( sender – mover – receiver – and records keeper)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9A0000"/>
                </a:solidFill>
                <a:effectLst/>
                <a:uLnTx/>
                <a:uFillTx/>
                <a:latin typeface="Calibri" panose="020F0502020204030204"/>
                <a:ea typeface="+mn-ea"/>
                <a:cs typeface="+mn-cs"/>
              </a:rPr>
              <a:t>A</a:t>
            </a: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dminister</a:t>
            </a:r>
            <a:r>
              <a:rPr kumimoji="0" lang="en-US" sz="1800" b="1" i="0" u="none" strike="noStrike" kern="1200" cap="none" spc="0" normalizeH="0" baseline="0" noProof="0" dirty="0">
                <a:ln>
                  <a:noFill/>
                </a:ln>
                <a:solidFill>
                  <a:srgbClr val="9A000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state of the art proven methodologies, polices, procedures and systems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0" y="2686304"/>
            <a:ext cx="722001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Our </a:t>
            </a:r>
            <a:r>
              <a:rPr kumimoji="0" lang="en-US" sz="2000" b="1" i="0" u="none" strike="noStrike" kern="1200" cap="none" spc="0" normalizeH="0" baseline="0" noProof="0" dirty="0">
                <a:ln>
                  <a:noFill/>
                </a:ln>
                <a:solidFill>
                  <a:srgbClr val="9A0000"/>
                </a:solidFill>
                <a:effectLst/>
                <a:uLnTx/>
                <a:uFillTx/>
                <a:latin typeface="Calibri" panose="020F0502020204030204"/>
                <a:ea typeface="+mn-ea"/>
                <a:cs typeface="+mn-cs"/>
              </a:rPr>
              <a:t>3A</a:t>
            </a:r>
            <a:r>
              <a:rPr kumimoji="0" lang="en-US"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Rules must be strictly applied during the Receiving stage:</a:t>
            </a:r>
            <a:endParaRPr kumimoji="0" lang="en-US" sz="20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ooter Placeholder 3"/>
          <p:cNvSpPr>
            <a:spLocks noGrp="1"/>
          </p:cNvSpPr>
          <p:nvPr>
            <p:ph type="ftr" sz="quarter" idx="11"/>
          </p:nvPr>
        </p:nvSpPr>
        <p:spPr>
          <a:xfrm>
            <a:off x="3570708" y="63306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hlinkClick r:id="rId6"/>
              </a:rPr>
              <a:t>www.namaa-il.com</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 2024  All rights reserved to Namaa InfoLogistics </a:t>
            </a:r>
          </a:p>
        </p:txBody>
      </p:sp>
    </p:spTree>
    <p:custDataLst>
      <p:tags r:id="rId1"/>
    </p:custDataLst>
    <p:extLst>
      <p:ext uri="{BB962C8B-B14F-4D97-AF65-F5344CB8AC3E}">
        <p14:creationId xmlns:p14="http://schemas.microsoft.com/office/powerpoint/2010/main" val="726142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
            <a:lum/>
          </a:blip>
          <a:srcRect/>
          <a:stretch>
            <a:fillRect l="28000" t="16000" r="28000" b="16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4056575" y="1309919"/>
            <a:ext cx="1467720" cy="1283801"/>
          </a:xfrm>
          <a:prstGeom prst="rect">
            <a:avLst/>
          </a:prstGeom>
          <a:noFill/>
          <a:ln>
            <a:noFill/>
          </a:ln>
        </p:spPr>
      </p:pic>
      <p:sp>
        <p:nvSpPr>
          <p:cNvPr id="100" name="TextBox 99"/>
          <p:cNvSpPr txBox="1"/>
          <p:nvPr/>
        </p:nvSpPr>
        <p:spPr>
          <a:xfrm>
            <a:off x="4114119" y="2881104"/>
            <a:ext cx="13417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Manifest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TextBox 73"/>
          <p:cNvSpPr txBox="1"/>
          <p:nvPr/>
        </p:nvSpPr>
        <p:spPr>
          <a:xfrm>
            <a:off x="6710285" y="2959052"/>
            <a:ext cx="16173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Moving Boxes</a:t>
            </a:r>
          </a:p>
        </p:txBody>
      </p:sp>
      <p:sp>
        <p:nvSpPr>
          <p:cNvPr id="75" name="TextBox 74"/>
          <p:cNvSpPr txBox="1"/>
          <p:nvPr/>
        </p:nvSpPr>
        <p:spPr>
          <a:xfrm>
            <a:off x="9227963" y="2882005"/>
            <a:ext cx="18288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Loading Area</a:t>
            </a:r>
          </a:p>
        </p:txBody>
      </p:sp>
      <p:sp>
        <p:nvSpPr>
          <p:cNvPr id="81" name="TextBox 80"/>
          <p:cNvSpPr txBox="1"/>
          <p:nvPr/>
        </p:nvSpPr>
        <p:spPr>
          <a:xfrm>
            <a:off x="9041270" y="5688791"/>
            <a:ext cx="22021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Scan Box Barcode</a:t>
            </a:r>
          </a:p>
        </p:txBody>
      </p:sp>
      <p:sp>
        <p:nvSpPr>
          <p:cNvPr id="86" name="TextBox 85"/>
          <p:cNvSpPr txBox="1"/>
          <p:nvPr/>
        </p:nvSpPr>
        <p:spPr>
          <a:xfrm>
            <a:off x="4900163" y="5530901"/>
            <a:ext cx="26264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Link Barcodes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(box-receiving Location)</a:t>
            </a:r>
          </a:p>
        </p:txBody>
      </p:sp>
      <p:sp>
        <p:nvSpPr>
          <p:cNvPr id="88" name="TextBox 87"/>
          <p:cNvSpPr txBox="1"/>
          <p:nvPr/>
        </p:nvSpPr>
        <p:spPr>
          <a:xfrm>
            <a:off x="1345249" y="5550291"/>
            <a:ext cx="16084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List with Received/Hold</a:t>
            </a:r>
          </a:p>
        </p:txBody>
      </p:sp>
      <p:sp>
        <p:nvSpPr>
          <p:cNvPr id="72" name="TextBox 71"/>
          <p:cNvSpPr txBox="1"/>
          <p:nvPr/>
        </p:nvSpPr>
        <p:spPr>
          <a:xfrm>
            <a:off x="155098" y="2842575"/>
            <a:ext cx="30367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Fleets (Receiving Dock)</a:t>
            </a:r>
          </a:p>
        </p:txBody>
      </p:sp>
      <p:grpSp>
        <p:nvGrpSpPr>
          <p:cNvPr id="32" name="Group 31"/>
          <p:cNvGrpSpPr/>
          <p:nvPr/>
        </p:nvGrpSpPr>
        <p:grpSpPr>
          <a:xfrm>
            <a:off x="152000" y="493510"/>
            <a:ext cx="11411140" cy="91440"/>
            <a:chOff x="1564702" y="875769"/>
            <a:chExt cx="4470191" cy="71277"/>
          </a:xfrm>
        </p:grpSpPr>
        <p:sp>
          <p:nvSpPr>
            <p:cNvPr id="33" name="Rectangle 32"/>
            <p:cNvSpPr/>
            <p:nvPr/>
          </p:nvSpPr>
          <p:spPr>
            <a:xfrm rot="16200000" flipH="1">
              <a:off x="2675053" y="-234581"/>
              <a:ext cx="71276" cy="22919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p:cNvSpPr/>
            <p:nvPr/>
          </p:nvSpPr>
          <p:spPr>
            <a:xfrm rot="16200000" flipH="1">
              <a:off x="4905059" y="-182935"/>
              <a:ext cx="71130" cy="2188538"/>
            </a:xfrm>
            <a:prstGeom prst="rect">
              <a:avLst/>
            </a:prstGeom>
            <a:solidFill>
              <a:srgbClr val="D22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5" name="Text Box 2"/>
          <p:cNvSpPr txBox="1">
            <a:spLocks noChangeArrowheads="1"/>
          </p:cNvSpPr>
          <p:nvPr/>
        </p:nvSpPr>
        <p:spPr bwMode="auto">
          <a:xfrm>
            <a:off x="342391" y="109813"/>
            <a:ext cx="5518547" cy="52111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Records Management - </a:t>
            </a: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Mailroom Receiving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 </a:t>
            </a:r>
          </a:p>
        </p:txBody>
      </p:sp>
      <p:sp>
        <p:nvSpPr>
          <p:cNvPr id="37" name="Right Arrow 36"/>
          <p:cNvSpPr/>
          <p:nvPr/>
        </p:nvSpPr>
        <p:spPr>
          <a:xfrm>
            <a:off x="3064283" y="1961779"/>
            <a:ext cx="909254" cy="204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Bent-Up Arrow 40"/>
          <p:cNvSpPr/>
          <p:nvPr/>
        </p:nvSpPr>
        <p:spPr>
          <a:xfrm rot="5400000" flipV="1">
            <a:off x="10186402" y="3526194"/>
            <a:ext cx="2236950" cy="532203"/>
          </a:xfrm>
          <a:prstGeom prst="bentUpArrow">
            <a:avLst>
              <a:gd name="adj1" fmla="val 25000"/>
              <a:gd name="adj2" fmla="val 22405"/>
              <a:gd name="adj3" fmla="val 388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ight Arrow 41"/>
          <p:cNvSpPr/>
          <p:nvPr/>
        </p:nvSpPr>
        <p:spPr>
          <a:xfrm rot="10800000">
            <a:off x="7748172" y="4821278"/>
            <a:ext cx="1231969" cy="252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ight Arrow 43"/>
          <p:cNvSpPr/>
          <p:nvPr/>
        </p:nvSpPr>
        <p:spPr>
          <a:xfrm rot="10800000">
            <a:off x="3542610" y="4786247"/>
            <a:ext cx="1607127" cy="213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r="12308"/>
          <a:stretch/>
        </p:blipFill>
        <p:spPr>
          <a:xfrm>
            <a:off x="165060" y="745117"/>
            <a:ext cx="2761294" cy="252898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0141" y="546632"/>
            <a:ext cx="2743139" cy="2743139"/>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4688" y="687387"/>
            <a:ext cx="2316868" cy="2316868"/>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94542" y="3359273"/>
            <a:ext cx="2421201" cy="2421201"/>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2300" y="3689509"/>
            <a:ext cx="2305569" cy="1830460"/>
          </a:xfrm>
          <a:prstGeom prst="rect">
            <a:avLst/>
          </a:prstGeom>
        </p:spPr>
      </p:pic>
      <p:pic>
        <p:nvPicPr>
          <p:cNvPr id="15" name="Picture 14"/>
          <p:cNvPicPr>
            <a:picLocks noChangeAspect="1"/>
          </p:cNvPicPr>
          <p:nvPr/>
        </p:nvPicPr>
        <p:blipFill>
          <a:blip r:embed="rId10" cstate="print">
            <a:extLst>
              <a:ext uri="{BEBA8EAE-BF5A-486C-A8C5-ECC9F3942E4B}">
                <a14:imgProps xmlns:a14="http://schemas.microsoft.com/office/drawing/2010/main">
                  <a14:imgLayer r:embed="rId11">
                    <a14:imgEffect>
                      <a14:backgroundRemoval t="6889" b="94333" l="4736" r="90392"/>
                    </a14:imgEffect>
                  </a14:imgLayer>
                </a14:imgProps>
              </a:ext>
              <a:ext uri="{28A0092B-C50C-407E-A947-70E740481C1C}">
                <a14:useLocalDpi xmlns:a14="http://schemas.microsoft.com/office/drawing/2010/main" val="0"/>
              </a:ext>
            </a:extLst>
          </a:blip>
          <a:srcRect/>
          <a:stretch/>
        </p:blipFill>
        <p:spPr>
          <a:xfrm>
            <a:off x="6383739" y="4251296"/>
            <a:ext cx="1231969" cy="1175255"/>
          </a:xfrm>
          <a:prstGeom prst="rect">
            <a:avLst/>
          </a:prstGeom>
        </p:spPr>
      </p:pic>
      <p:pic>
        <p:nvPicPr>
          <p:cNvPr id="16" name="Picture 15"/>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1243877" y="3135397"/>
            <a:ext cx="2738060" cy="2738060"/>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0118" y="4255179"/>
            <a:ext cx="1486391" cy="1486391"/>
          </a:xfrm>
          <a:prstGeom prst="rect">
            <a:avLst/>
          </a:prstGeom>
        </p:spPr>
      </p:pic>
      <p:sp>
        <p:nvSpPr>
          <p:cNvPr id="30" name="Right Arrow 29"/>
          <p:cNvSpPr/>
          <p:nvPr/>
        </p:nvSpPr>
        <p:spPr>
          <a:xfrm>
            <a:off x="5625769" y="1977055"/>
            <a:ext cx="909254" cy="204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ight Arrow 30"/>
          <p:cNvSpPr/>
          <p:nvPr/>
        </p:nvSpPr>
        <p:spPr>
          <a:xfrm>
            <a:off x="8523864" y="1984833"/>
            <a:ext cx="517406" cy="218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ooter Placeholder 3"/>
          <p:cNvSpPr>
            <a:spLocks noGrp="1"/>
          </p:cNvSpPr>
          <p:nvPr>
            <p:ph type="ftr" sz="quarter" idx="11"/>
          </p:nvPr>
        </p:nvSpPr>
        <p:spPr>
          <a:xfrm>
            <a:off x="3516207" y="6484936"/>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hlinkClick r:id="rId15"/>
              </a:rPr>
              <a:t>www.namaa-il.com</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 2022  All rights reserved to Namaa InfoLogistics </a:t>
            </a:r>
          </a:p>
        </p:txBody>
      </p:sp>
    </p:spTree>
    <p:extLst>
      <p:ext uri="{BB962C8B-B14F-4D97-AF65-F5344CB8AC3E}">
        <p14:creationId xmlns:p14="http://schemas.microsoft.com/office/powerpoint/2010/main" val="1054383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000"/>
            <a:lum/>
          </a:blip>
          <a:srcRect/>
          <a:stretch>
            <a:fillRect l="28000" t="16000" r="28000" b="16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0" y="6784632"/>
            <a:ext cx="12192000" cy="73347"/>
            <a:chOff x="0" y="6691745"/>
            <a:chExt cx="12192000" cy="166255"/>
          </a:xfrm>
        </p:grpSpPr>
        <p:sp>
          <p:nvSpPr>
            <p:cNvPr id="22" name="Rectangle 21"/>
            <p:cNvSpPr/>
            <p:nvPr/>
          </p:nvSpPr>
          <p:spPr>
            <a:xfrm>
              <a:off x="5097780" y="6697980"/>
              <a:ext cx="7094220" cy="16002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21" name="Rectangle 20"/>
            <p:cNvSpPr/>
            <p:nvPr/>
          </p:nvSpPr>
          <p:spPr>
            <a:xfrm>
              <a:off x="0" y="6691745"/>
              <a:ext cx="6096000" cy="166255"/>
            </a:xfrm>
            <a:custGeom>
              <a:avLst/>
              <a:gdLst>
                <a:gd name="connsiteX0" fmla="*/ 0 w 6096000"/>
                <a:gd name="connsiteY0" fmla="*/ 0 h 166255"/>
                <a:gd name="connsiteX1" fmla="*/ 6096000 w 6096000"/>
                <a:gd name="connsiteY1" fmla="*/ 0 h 166255"/>
                <a:gd name="connsiteX2" fmla="*/ 6096000 w 6096000"/>
                <a:gd name="connsiteY2" fmla="*/ 166255 h 166255"/>
                <a:gd name="connsiteX3" fmla="*/ 0 w 6096000"/>
                <a:gd name="connsiteY3" fmla="*/ 166255 h 166255"/>
                <a:gd name="connsiteX4" fmla="*/ 0 w 6096000"/>
                <a:gd name="connsiteY4" fmla="*/ 0 h 166255"/>
                <a:gd name="connsiteX0" fmla="*/ 0 w 6096000"/>
                <a:gd name="connsiteY0" fmla="*/ 0 h 166255"/>
                <a:gd name="connsiteX1" fmla="*/ 5897217 w 6096000"/>
                <a:gd name="connsiteY1" fmla="*/ 0 h 166255"/>
                <a:gd name="connsiteX2" fmla="*/ 6096000 w 6096000"/>
                <a:gd name="connsiteY2" fmla="*/ 166255 h 166255"/>
                <a:gd name="connsiteX3" fmla="*/ 0 w 6096000"/>
                <a:gd name="connsiteY3" fmla="*/ 166255 h 166255"/>
                <a:gd name="connsiteX4" fmla="*/ 0 w 6096000"/>
                <a:gd name="connsiteY4" fmla="*/ 0 h 166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66255">
                  <a:moveTo>
                    <a:pt x="0" y="0"/>
                  </a:moveTo>
                  <a:lnTo>
                    <a:pt x="5897217" y="0"/>
                  </a:lnTo>
                  <a:lnTo>
                    <a:pt x="6096000" y="166255"/>
                  </a:lnTo>
                  <a:lnTo>
                    <a:pt x="0" y="166255"/>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mn-ea"/>
                <a:cs typeface="+mn-cs"/>
              </a:endParaRPr>
            </a:p>
          </p:txBody>
        </p:sp>
      </p:grpSp>
      <p:grpSp>
        <p:nvGrpSpPr>
          <p:cNvPr id="33" name="Group 32"/>
          <p:cNvGrpSpPr/>
          <p:nvPr/>
        </p:nvGrpSpPr>
        <p:grpSpPr>
          <a:xfrm>
            <a:off x="945432" y="208597"/>
            <a:ext cx="9399838" cy="551977"/>
            <a:chOff x="282044" y="253261"/>
            <a:chExt cx="9399838" cy="551977"/>
          </a:xfrm>
        </p:grpSpPr>
        <p:sp>
          <p:nvSpPr>
            <p:cNvPr id="39" name="Rectangle 38"/>
            <p:cNvSpPr/>
            <p:nvPr/>
          </p:nvSpPr>
          <p:spPr>
            <a:xfrm>
              <a:off x="282044" y="253261"/>
              <a:ext cx="939983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Scanning &amp; Indexing “BAU &amp; Backlog Conversion” </a:t>
              </a:r>
            </a:p>
          </p:txBody>
        </p:sp>
        <p:grpSp>
          <p:nvGrpSpPr>
            <p:cNvPr id="41" name="Group 40"/>
            <p:cNvGrpSpPr/>
            <p:nvPr/>
          </p:nvGrpSpPr>
          <p:grpSpPr>
            <a:xfrm>
              <a:off x="378276" y="753861"/>
              <a:ext cx="3474664" cy="51377"/>
              <a:chOff x="575071" y="1005312"/>
              <a:chExt cx="8000314" cy="102754"/>
            </a:xfrm>
          </p:grpSpPr>
          <p:sp>
            <p:nvSpPr>
              <p:cNvPr id="49" name="Rectangle 14"/>
              <p:cNvSpPr/>
              <p:nvPr/>
            </p:nvSpPr>
            <p:spPr>
              <a:xfrm>
                <a:off x="575071" y="1005312"/>
                <a:ext cx="2597107" cy="102754"/>
              </a:xfrm>
              <a:custGeom>
                <a:avLst/>
                <a:gdLst>
                  <a:gd name="connsiteX0" fmla="*/ 0 w 2597107"/>
                  <a:gd name="connsiteY0" fmla="*/ 0 h 169334"/>
                  <a:gd name="connsiteX1" fmla="*/ 2597107 w 2597107"/>
                  <a:gd name="connsiteY1" fmla="*/ 0 h 169334"/>
                  <a:gd name="connsiteX2" fmla="*/ 2597107 w 2597107"/>
                  <a:gd name="connsiteY2" fmla="*/ 169334 h 169334"/>
                  <a:gd name="connsiteX3" fmla="*/ 0 w 2597107"/>
                  <a:gd name="connsiteY3" fmla="*/ 169334 h 169334"/>
                  <a:gd name="connsiteX4" fmla="*/ 0 w 2597107"/>
                  <a:gd name="connsiteY4" fmla="*/ 0 h 169334"/>
                  <a:gd name="connsiteX0" fmla="*/ 0 w 2597107"/>
                  <a:gd name="connsiteY0" fmla="*/ 0 h 169334"/>
                  <a:gd name="connsiteX1" fmla="*/ 2326943 w 2597107"/>
                  <a:gd name="connsiteY1" fmla="*/ 0 h 169334"/>
                  <a:gd name="connsiteX2" fmla="*/ 2597107 w 2597107"/>
                  <a:gd name="connsiteY2" fmla="*/ 169334 h 169334"/>
                  <a:gd name="connsiteX3" fmla="*/ 0 w 2597107"/>
                  <a:gd name="connsiteY3" fmla="*/ 169334 h 169334"/>
                  <a:gd name="connsiteX4" fmla="*/ 0 w 2597107"/>
                  <a:gd name="connsiteY4" fmla="*/ 0 h 16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7107" h="169334">
                    <a:moveTo>
                      <a:pt x="0" y="0"/>
                    </a:moveTo>
                    <a:lnTo>
                      <a:pt x="2326943" y="0"/>
                    </a:lnTo>
                    <a:lnTo>
                      <a:pt x="2597107" y="169334"/>
                    </a:lnTo>
                    <a:lnTo>
                      <a:pt x="0" y="169334"/>
                    </a:lnTo>
                    <a:lnTo>
                      <a:pt x="0" y="0"/>
                    </a:lnTo>
                    <a:close/>
                  </a:path>
                </a:pathLst>
              </a:cu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charset="0"/>
                  <a:ea typeface="+mn-ea"/>
                  <a:cs typeface="+mn-cs"/>
                </a:endParaRPr>
              </a:p>
            </p:txBody>
          </p:sp>
          <p:cxnSp>
            <p:nvCxnSpPr>
              <p:cNvPr id="50" name="Straight Connector 49"/>
              <p:cNvCxnSpPr/>
              <p:nvPr/>
            </p:nvCxnSpPr>
            <p:spPr>
              <a:xfrm flipV="1">
                <a:off x="598890" y="1087460"/>
                <a:ext cx="7976495" cy="2"/>
              </a:xfrm>
              <a:prstGeom prst="line">
                <a:avLst/>
              </a:prstGeom>
              <a:ln/>
            </p:spPr>
            <p:style>
              <a:lnRef idx="3">
                <a:schemeClr val="accent1"/>
              </a:lnRef>
              <a:fillRef idx="0">
                <a:schemeClr val="accent1"/>
              </a:fillRef>
              <a:effectRef idx="2">
                <a:schemeClr val="accent1"/>
              </a:effectRef>
              <a:fontRef idx="minor">
                <a:schemeClr val="tx1"/>
              </a:fontRef>
            </p:style>
          </p:cxnSp>
        </p:grpSp>
      </p:grpSp>
      <p:sp>
        <p:nvSpPr>
          <p:cNvPr id="17" name="TextBox 16"/>
          <p:cNvSpPr txBox="1"/>
          <p:nvPr/>
        </p:nvSpPr>
        <p:spPr>
          <a:xfrm>
            <a:off x="335221" y="263486"/>
            <a:ext cx="20366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❷</a:t>
            </a: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9388" y="-230248"/>
            <a:ext cx="5972321" cy="5972321"/>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7780" y="3973469"/>
            <a:ext cx="4411197" cy="2360627"/>
          </a:xfrm>
          <a:prstGeom prst="rect">
            <a:avLst/>
          </a:prstGeom>
        </p:spPr>
      </p:pic>
      <p:sp>
        <p:nvSpPr>
          <p:cNvPr id="23" name="TextBox 22"/>
          <p:cNvSpPr txBox="1"/>
          <p:nvPr/>
        </p:nvSpPr>
        <p:spPr>
          <a:xfrm>
            <a:off x="2521381" y="2989179"/>
            <a:ext cx="3641967"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We - </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 Namaa InfoLogistics </a:t>
            </a: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have certified expertise in many capture solutions supported by architects, DevOps  and senior Project Managers to run the show automatically through all steps till releasing to final repository. </a:t>
            </a:r>
            <a:endPar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25" name="TextBox 24"/>
          <p:cNvSpPr txBox="1"/>
          <p:nvPr/>
        </p:nvSpPr>
        <p:spPr>
          <a:xfrm>
            <a:off x="1052009" y="996755"/>
            <a:ext cx="1177587" cy="369332"/>
          </a:xfrm>
          <a:prstGeom prst="rect">
            <a:avLst/>
          </a:prstGeom>
          <a:solidFill>
            <a:srgbClr val="C0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Tip No. 2</a:t>
            </a:r>
          </a:p>
        </p:txBody>
      </p:sp>
      <p:sp>
        <p:nvSpPr>
          <p:cNvPr id="2" name="TextBox 1"/>
          <p:cNvSpPr txBox="1"/>
          <p:nvPr/>
        </p:nvSpPr>
        <p:spPr>
          <a:xfrm>
            <a:off x="945432" y="1448100"/>
            <a:ext cx="7142905" cy="923330"/>
          </a:xfrm>
          <a:prstGeom prst="rect">
            <a:avLst/>
          </a:prstGeom>
          <a:solidFill>
            <a:schemeClr val="accent1">
              <a:lumMod val="5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Be Smart when choosing the right BAU &amp; Backlog conversion service provider, contact the provider who own the Knowledge, Resources and Updated tools that fit project nature</a:t>
            </a:r>
          </a:p>
        </p:txBody>
      </p:sp>
      <p:sp>
        <p:nvSpPr>
          <p:cNvPr id="3" name="TextBox 2"/>
          <p:cNvSpPr txBox="1"/>
          <p:nvPr/>
        </p:nvSpPr>
        <p:spPr>
          <a:xfrm>
            <a:off x="335221" y="6091091"/>
            <a:ext cx="115562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Be confident that Each step should be tide to solid procedures to assure the proper use of any applied tool and securing  high quality and efficient output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ooter Placeholder 3"/>
          <p:cNvSpPr>
            <a:spLocks noGrp="1"/>
          </p:cNvSpPr>
          <p:nvPr>
            <p:ph type="ftr" sz="quarter" idx="11"/>
          </p:nvPr>
        </p:nvSpPr>
        <p:spPr>
          <a:xfrm>
            <a:off x="3516207" y="6484936"/>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hlinkClick r:id="rId7"/>
              </a:rPr>
              <a:t>www.namaa-il.com</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 2022  All rights reserved to Namaa InfoLogistics </a:t>
            </a:r>
          </a:p>
        </p:txBody>
      </p:sp>
    </p:spTree>
    <p:custDataLst>
      <p:tags r:id="rId1"/>
    </p:custDataLst>
    <p:extLst>
      <p:ext uri="{BB962C8B-B14F-4D97-AF65-F5344CB8AC3E}">
        <p14:creationId xmlns:p14="http://schemas.microsoft.com/office/powerpoint/2010/main" val="2546012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000"/>
            <a:lum/>
          </a:blip>
          <a:srcRect/>
          <a:stretch>
            <a:fillRect l="28000" t="16000" r="28000" b="16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5">
            <a:extLst>
              <a:ext uri="{BEBA8EAE-BF5A-486C-A8C5-ECC9F3942E4B}">
                <a14:imgProps xmlns:a14="http://schemas.microsoft.com/office/drawing/2010/main">
                  <a14:imgLayer r:embed="rId6">
                    <a14:imgEffect>
                      <a14:backgroundRemoval t="5111" b="93222" l="6766" r="91881">
                        <a14:backgroundMark x1="21380" y1="48889" x2="21380" y2="48889"/>
                        <a14:backgroundMark x1="21380" y1="37111" x2="21380" y2="37111"/>
                        <a14:backgroundMark x1="21651" y1="28111" x2="21651" y2="28111"/>
                        <a14:backgroundMark x1="23816" y1="56778" x2="23816" y2="56778"/>
                        <a14:backgroundMark x1="21651" y1="74778" x2="21651" y2="74778"/>
                        <a14:backgroundMark x1="21922" y1="64889" x2="21922" y2="64889"/>
                        <a14:backgroundMark x1="80920" y1="54000" x2="80920" y2="54000"/>
                        <a14:backgroundMark x1="78620" y1="55111" x2="78620" y2="55111"/>
                        <a14:backgroundMark x1="74019" y1="55333" x2="74019" y2="55333"/>
                        <a14:backgroundMark x1="21380" y1="81222" x2="21380" y2="81222"/>
                      </a14:backgroundRemoval>
                    </a14:imgEffect>
                  </a14:imgLayer>
                </a14:imgProps>
              </a:ext>
              <a:ext uri="{28A0092B-C50C-407E-A947-70E740481C1C}">
                <a14:useLocalDpi xmlns:a14="http://schemas.microsoft.com/office/drawing/2010/main" val="0"/>
              </a:ext>
            </a:extLst>
          </a:blip>
          <a:srcRect/>
          <a:stretch/>
        </p:blipFill>
        <p:spPr>
          <a:xfrm>
            <a:off x="6713088" y="883991"/>
            <a:ext cx="5314973" cy="5007970"/>
          </a:xfrm>
          <a:prstGeom prst="rect">
            <a:avLst/>
          </a:prstGeom>
        </p:spPr>
      </p:pic>
      <p:grpSp>
        <p:nvGrpSpPr>
          <p:cNvPr id="24" name="Group 23"/>
          <p:cNvGrpSpPr/>
          <p:nvPr/>
        </p:nvGrpSpPr>
        <p:grpSpPr>
          <a:xfrm>
            <a:off x="0" y="6784632"/>
            <a:ext cx="12192000" cy="73347"/>
            <a:chOff x="0" y="6691745"/>
            <a:chExt cx="12192000" cy="166255"/>
          </a:xfrm>
        </p:grpSpPr>
        <p:sp>
          <p:nvSpPr>
            <p:cNvPr id="22" name="Rectangle 21"/>
            <p:cNvSpPr/>
            <p:nvPr/>
          </p:nvSpPr>
          <p:spPr>
            <a:xfrm>
              <a:off x="5097780" y="6697980"/>
              <a:ext cx="7094220" cy="16002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21" name="Rectangle 20"/>
            <p:cNvSpPr/>
            <p:nvPr/>
          </p:nvSpPr>
          <p:spPr>
            <a:xfrm>
              <a:off x="0" y="6691745"/>
              <a:ext cx="6096000" cy="166255"/>
            </a:xfrm>
            <a:custGeom>
              <a:avLst/>
              <a:gdLst>
                <a:gd name="connsiteX0" fmla="*/ 0 w 6096000"/>
                <a:gd name="connsiteY0" fmla="*/ 0 h 166255"/>
                <a:gd name="connsiteX1" fmla="*/ 6096000 w 6096000"/>
                <a:gd name="connsiteY1" fmla="*/ 0 h 166255"/>
                <a:gd name="connsiteX2" fmla="*/ 6096000 w 6096000"/>
                <a:gd name="connsiteY2" fmla="*/ 166255 h 166255"/>
                <a:gd name="connsiteX3" fmla="*/ 0 w 6096000"/>
                <a:gd name="connsiteY3" fmla="*/ 166255 h 166255"/>
                <a:gd name="connsiteX4" fmla="*/ 0 w 6096000"/>
                <a:gd name="connsiteY4" fmla="*/ 0 h 166255"/>
                <a:gd name="connsiteX0" fmla="*/ 0 w 6096000"/>
                <a:gd name="connsiteY0" fmla="*/ 0 h 166255"/>
                <a:gd name="connsiteX1" fmla="*/ 5897217 w 6096000"/>
                <a:gd name="connsiteY1" fmla="*/ 0 h 166255"/>
                <a:gd name="connsiteX2" fmla="*/ 6096000 w 6096000"/>
                <a:gd name="connsiteY2" fmla="*/ 166255 h 166255"/>
                <a:gd name="connsiteX3" fmla="*/ 0 w 6096000"/>
                <a:gd name="connsiteY3" fmla="*/ 166255 h 166255"/>
                <a:gd name="connsiteX4" fmla="*/ 0 w 6096000"/>
                <a:gd name="connsiteY4" fmla="*/ 0 h 166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66255">
                  <a:moveTo>
                    <a:pt x="0" y="0"/>
                  </a:moveTo>
                  <a:lnTo>
                    <a:pt x="5897217" y="0"/>
                  </a:lnTo>
                  <a:lnTo>
                    <a:pt x="6096000" y="166255"/>
                  </a:lnTo>
                  <a:lnTo>
                    <a:pt x="0" y="166255"/>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mn-ea"/>
                <a:cs typeface="+mn-cs"/>
              </a:endParaRPr>
            </a:p>
          </p:txBody>
        </p:sp>
      </p:grpSp>
      <p:grpSp>
        <p:nvGrpSpPr>
          <p:cNvPr id="33" name="Group 32"/>
          <p:cNvGrpSpPr/>
          <p:nvPr/>
        </p:nvGrpSpPr>
        <p:grpSpPr>
          <a:xfrm>
            <a:off x="945432" y="208597"/>
            <a:ext cx="9399838" cy="551977"/>
            <a:chOff x="282044" y="253261"/>
            <a:chExt cx="9399838" cy="551977"/>
          </a:xfrm>
        </p:grpSpPr>
        <p:sp>
          <p:nvSpPr>
            <p:cNvPr id="39" name="Rectangle 38"/>
            <p:cNvSpPr/>
            <p:nvPr/>
          </p:nvSpPr>
          <p:spPr>
            <a:xfrm>
              <a:off x="282044" y="253261"/>
              <a:ext cx="939983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Barcoding &amp; Archiving </a:t>
              </a:r>
            </a:p>
          </p:txBody>
        </p:sp>
        <p:grpSp>
          <p:nvGrpSpPr>
            <p:cNvPr id="41" name="Group 40"/>
            <p:cNvGrpSpPr/>
            <p:nvPr/>
          </p:nvGrpSpPr>
          <p:grpSpPr>
            <a:xfrm>
              <a:off x="378276" y="753861"/>
              <a:ext cx="3474664" cy="51377"/>
              <a:chOff x="575071" y="1005312"/>
              <a:chExt cx="8000314" cy="102754"/>
            </a:xfrm>
          </p:grpSpPr>
          <p:sp>
            <p:nvSpPr>
              <p:cNvPr id="49" name="Rectangle 14"/>
              <p:cNvSpPr/>
              <p:nvPr/>
            </p:nvSpPr>
            <p:spPr>
              <a:xfrm>
                <a:off x="575071" y="1005312"/>
                <a:ext cx="2597107" cy="102754"/>
              </a:xfrm>
              <a:custGeom>
                <a:avLst/>
                <a:gdLst>
                  <a:gd name="connsiteX0" fmla="*/ 0 w 2597107"/>
                  <a:gd name="connsiteY0" fmla="*/ 0 h 169334"/>
                  <a:gd name="connsiteX1" fmla="*/ 2597107 w 2597107"/>
                  <a:gd name="connsiteY1" fmla="*/ 0 h 169334"/>
                  <a:gd name="connsiteX2" fmla="*/ 2597107 w 2597107"/>
                  <a:gd name="connsiteY2" fmla="*/ 169334 h 169334"/>
                  <a:gd name="connsiteX3" fmla="*/ 0 w 2597107"/>
                  <a:gd name="connsiteY3" fmla="*/ 169334 h 169334"/>
                  <a:gd name="connsiteX4" fmla="*/ 0 w 2597107"/>
                  <a:gd name="connsiteY4" fmla="*/ 0 h 169334"/>
                  <a:gd name="connsiteX0" fmla="*/ 0 w 2597107"/>
                  <a:gd name="connsiteY0" fmla="*/ 0 h 169334"/>
                  <a:gd name="connsiteX1" fmla="*/ 2326943 w 2597107"/>
                  <a:gd name="connsiteY1" fmla="*/ 0 h 169334"/>
                  <a:gd name="connsiteX2" fmla="*/ 2597107 w 2597107"/>
                  <a:gd name="connsiteY2" fmla="*/ 169334 h 169334"/>
                  <a:gd name="connsiteX3" fmla="*/ 0 w 2597107"/>
                  <a:gd name="connsiteY3" fmla="*/ 169334 h 169334"/>
                  <a:gd name="connsiteX4" fmla="*/ 0 w 2597107"/>
                  <a:gd name="connsiteY4" fmla="*/ 0 h 16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7107" h="169334">
                    <a:moveTo>
                      <a:pt x="0" y="0"/>
                    </a:moveTo>
                    <a:lnTo>
                      <a:pt x="2326943" y="0"/>
                    </a:lnTo>
                    <a:lnTo>
                      <a:pt x="2597107" y="169334"/>
                    </a:lnTo>
                    <a:lnTo>
                      <a:pt x="0" y="169334"/>
                    </a:lnTo>
                    <a:lnTo>
                      <a:pt x="0" y="0"/>
                    </a:lnTo>
                    <a:close/>
                  </a:path>
                </a:pathLst>
              </a:cu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charset="0"/>
                  <a:ea typeface="+mn-ea"/>
                  <a:cs typeface="+mn-cs"/>
                </a:endParaRPr>
              </a:p>
            </p:txBody>
          </p:sp>
          <p:cxnSp>
            <p:nvCxnSpPr>
              <p:cNvPr id="50" name="Straight Connector 49"/>
              <p:cNvCxnSpPr/>
              <p:nvPr/>
            </p:nvCxnSpPr>
            <p:spPr>
              <a:xfrm flipV="1">
                <a:off x="598890" y="1087460"/>
                <a:ext cx="7976495" cy="2"/>
              </a:xfrm>
              <a:prstGeom prst="line">
                <a:avLst/>
              </a:prstGeom>
              <a:ln/>
            </p:spPr>
            <p:style>
              <a:lnRef idx="3">
                <a:schemeClr val="accent1"/>
              </a:lnRef>
              <a:fillRef idx="0">
                <a:schemeClr val="accent1"/>
              </a:fillRef>
              <a:effectRef idx="2">
                <a:schemeClr val="accent1"/>
              </a:effectRef>
              <a:fontRef idx="minor">
                <a:schemeClr val="tx1"/>
              </a:fontRef>
            </p:style>
          </p:cxnSp>
        </p:grpSp>
      </p:gr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87660" y="4399087"/>
            <a:ext cx="1708089" cy="1708089"/>
          </a:xfrm>
          <a:prstGeom prst="rect">
            <a:avLst/>
          </a:prstGeom>
        </p:spPr>
      </p:pic>
      <p:sp>
        <p:nvSpPr>
          <p:cNvPr id="18" name="TextBox 17"/>
          <p:cNvSpPr txBox="1"/>
          <p:nvPr/>
        </p:nvSpPr>
        <p:spPr>
          <a:xfrm>
            <a:off x="335997" y="4249612"/>
            <a:ext cx="6622015"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9A0000"/>
                </a:solidFill>
                <a:effectLst/>
                <a:uLnTx/>
                <a:uFillTx/>
                <a:latin typeface="Calibri" panose="020F0502020204030204"/>
                <a:ea typeface="+mn-ea"/>
                <a:cs typeface="+mn-cs"/>
              </a:rPr>
              <a:t>H</a:t>
            </a: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aving systemize link for relevant codes is the success key to do such sophisticated activities.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9A0000"/>
                </a:solidFill>
                <a:effectLst/>
                <a:uLnTx/>
                <a:uFillTx/>
                <a:latin typeface="Calibri" panose="020F0502020204030204"/>
                <a:ea typeface="+mn-ea"/>
                <a:cs typeface="+mn-cs"/>
              </a:rPr>
              <a:t>L</a:t>
            </a: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inking all Document code to box code and eventually linked to shelve location code. </a:t>
            </a:r>
          </a:p>
        </p:txBody>
      </p:sp>
      <p:sp>
        <p:nvSpPr>
          <p:cNvPr id="23" name="TextBox 22"/>
          <p:cNvSpPr txBox="1"/>
          <p:nvPr/>
        </p:nvSpPr>
        <p:spPr>
          <a:xfrm>
            <a:off x="945431" y="941900"/>
            <a:ext cx="1177587" cy="369332"/>
          </a:xfrm>
          <a:prstGeom prst="rect">
            <a:avLst/>
          </a:prstGeom>
          <a:solidFill>
            <a:srgbClr val="C0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Tip No. 3</a:t>
            </a:r>
          </a:p>
        </p:txBody>
      </p:sp>
      <p:sp>
        <p:nvSpPr>
          <p:cNvPr id="16" name="TextBox 15"/>
          <p:cNvSpPr txBox="1"/>
          <p:nvPr/>
        </p:nvSpPr>
        <p:spPr>
          <a:xfrm>
            <a:off x="335997" y="240834"/>
            <a:ext cx="20366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❸</a:t>
            </a:r>
          </a:p>
        </p:txBody>
      </p:sp>
      <p:sp>
        <p:nvSpPr>
          <p:cNvPr id="2" name="TextBox 1"/>
          <p:cNvSpPr txBox="1"/>
          <p:nvPr/>
        </p:nvSpPr>
        <p:spPr>
          <a:xfrm>
            <a:off x="945431" y="1432611"/>
            <a:ext cx="6012581" cy="1200329"/>
          </a:xfrm>
          <a:prstGeom prst="rect">
            <a:avLst/>
          </a:prstGeom>
          <a:solidFill>
            <a:schemeClr val="accent1">
              <a:lumMod val="5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We received/registered records and scanned/indexed them, now we need to store on shelves in a way to assure safe, secure and ease of retrieval whenever needed by authorized personal.</a:t>
            </a:r>
          </a:p>
        </p:txBody>
      </p:sp>
      <p:sp>
        <p:nvSpPr>
          <p:cNvPr id="3" name="TextBox 2"/>
          <p:cNvSpPr txBox="1"/>
          <p:nvPr/>
        </p:nvSpPr>
        <p:spPr>
          <a:xfrm>
            <a:off x="92207" y="3191921"/>
            <a:ext cx="68658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We - </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 Namaa InfoLogistics </a:t>
            </a: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apply all needed codes, systems, resources and procedures to manage this activity efficiently to ensure:</a:t>
            </a:r>
            <a:endPar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ooter Placeholder 3"/>
          <p:cNvSpPr>
            <a:spLocks noGrp="1"/>
          </p:cNvSpPr>
          <p:nvPr>
            <p:ph type="ftr" sz="quarter" idx="11"/>
          </p:nvPr>
        </p:nvSpPr>
        <p:spPr>
          <a:xfrm>
            <a:off x="3516207" y="6484936"/>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hlinkClick r:id="rId8"/>
              </a:rPr>
              <a:t>www.namaa-il.com</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 2022  All rights reserved to Namaa InfoLogistics </a:t>
            </a:r>
          </a:p>
        </p:txBody>
      </p:sp>
    </p:spTree>
    <p:custDataLst>
      <p:tags r:id="rId1"/>
    </p:custDataLst>
    <p:extLst>
      <p:ext uri="{BB962C8B-B14F-4D97-AF65-F5344CB8AC3E}">
        <p14:creationId xmlns:p14="http://schemas.microsoft.com/office/powerpoint/2010/main" val="2981430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
            <a:lum/>
          </a:blip>
          <a:srcRect/>
          <a:stretch>
            <a:fillRect l="28000" t="16000" r="28000" b="16000"/>
          </a:stretch>
        </a:blipFill>
        <a:effectLst/>
      </p:bgPr>
    </p:bg>
    <p:spTree>
      <p:nvGrpSpPr>
        <p:cNvPr id="1" name=""/>
        <p:cNvGrpSpPr/>
        <p:nvPr/>
      </p:nvGrpSpPr>
      <p:grpSpPr>
        <a:xfrm>
          <a:off x="0" y="0"/>
          <a:ext cx="0" cy="0"/>
          <a:chOff x="0" y="0"/>
          <a:chExt cx="0" cy="0"/>
        </a:xfrm>
      </p:grpSpPr>
      <p:sp>
        <p:nvSpPr>
          <p:cNvPr id="118" name="Rectangle 117"/>
          <p:cNvSpPr/>
          <p:nvPr/>
        </p:nvSpPr>
        <p:spPr>
          <a:xfrm>
            <a:off x="2888195" y="4649985"/>
            <a:ext cx="280063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Moving boxes from Mailroom/Scanning Area </a:t>
            </a:r>
          </a:p>
        </p:txBody>
      </p:sp>
      <p:sp>
        <p:nvSpPr>
          <p:cNvPr id="61" name="TextBox 60"/>
          <p:cNvSpPr txBox="1"/>
          <p:nvPr/>
        </p:nvSpPr>
        <p:spPr>
          <a:xfrm>
            <a:off x="-114342" y="4641869"/>
            <a:ext cx="32025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Register Barcode in WHMS</a:t>
            </a:r>
          </a:p>
        </p:txBody>
      </p:sp>
      <p:sp>
        <p:nvSpPr>
          <p:cNvPr id="128" name="TextBox 127"/>
          <p:cNvSpPr txBox="1"/>
          <p:nvPr/>
        </p:nvSpPr>
        <p:spPr>
          <a:xfrm>
            <a:off x="162942" y="5304141"/>
            <a:ext cx="24035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Link Barcodes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(file - boxes-Location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33" name="Rectangle 132"/>
          <p:cNvSpPr/>
          <p:nvPr/>
        </p:nvSpPr>
        <p:spPr>
          <a:xfrm>
            <a:off x="9254295" y="4676936"/>
            <a:ext cx="2522609"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Link box Barcode and Shelf Barcode with Handheld Scanner</a:t>
            </a:r>
          </a:p>
        </p:txBody>
      </p:sp>
      <p:sp>
        <p:nvSpPr>
          <p:cNvPr id="5" name="TextBox 4"/>
          <p:cNvSpPr txBox="1"/>
          <p:nvPr/>
        </p:nvSpPr>
        <p:spPr>
          <a:xfrm>
            <a:off x="5838884" y="4676936"/>
            <a:ext cx="326535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Send list to Storing team</a:t>
            </a:r>
          </a:p>
        </p:txBody>
      </p:sp>
      <p:grpSp>
        <p:nvGrpSpPr>
          <p:cNvPr id="19" name="Group 18"/>
          <p:cNvGrpSpPr/>
          <p:nvPr/>
        </p:nvGrpSpPr>
        <p:grpSpPr>
          <a:xfrm>
            <a:off x="152000" y="493510"/>
            <a:ext cx="11411140" cy="91440"/>
            <a:chOff x="1564702" y="875769"/>
            <a:chExt cx="4470191" cy="71277"/>
          </a:xfrm>
        </p:grpSpPr>
        <p:sp>
          <p:nvSpPr>
            <p:cNvPr id="20" name="Rectangle 19"/>
            <p:cNvSpPr/>
            <p:nvPr/>
          </p:nvSpPr>
          <p:spPr>
            <a:xfrm rot="16200000" flipH="1">
              <a:off x="2675053" y="-234581"/>
              <a:ext cx="71276" cy="22919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p:cNvSpPr/>
            <p:nvPr/>
          </p:nvSpPr>
          <p:spPr>
            <a:xfrm rot="16200000" flipH="1">
              <a:off x="4905059" y="-182935"/>
              <a:ext cx="71130" cy="2188538"/>
            </a:xfrm>
            <a:prstGeom prst="rect">
              <a:avLst/>
            </a:prstGeom>
            <a:solidFill>
              <a:srgbClr val="D22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2" name="Text Box 2"/>
          <p:cNvSpPr txBox="1">
            <a:spLocks noChangeArrowheads="1"/>
          </p:cNvSpPr>
          <p:nvPr/>
        </p:nvSpPr>
        <p:spPr bwMode="auto">
          <a:xfrm>
            <a:off x="-324163" y="20936"/>
            <a:ext cx="5518547" cy="52111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Records Management - </a:t>
            </a: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Barcoding &amp; Archiving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  </a:t>
            </a:r>
          </a:p>
        </p:txBody>
      </p:sp>
      <p:sp>
        <p:nvSpPr>
          <p:cNvPr id="24" name="Right Arrow 23"/>
          <p:cNvSpPr/>
          <p:nvPr/>
        </p:nvSpPr>
        <p:spPr>
          <a:xfrm>
            <a:off x="2435111" y="3225620"/>
            <a:ext cx="653105" cy="182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ight Arrow 24"/>
          <p:cNvSpPr/>
          <p:nvPr/>
        </p:nvSpPr>
        <p:spPr>
          <a:xfrm>
            <a:off x="5496448" y="3181468"/>
            <a:ext cx="653105" cy="182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ight Arrow 25"/>
          <p:cNvSpPr/>
          <p:nvPr/>
        </p:nvSpPr>
        <p:spPr>
          <a:xfrm>
            <a:off x="8608266" y="3225620"/>
            <a:ext cx="653105" cy="182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02138"/>
            <a:ext cx="2305569" cy="1830460"/>
          </a:xfrm>
          <a:prstGeom prst="rect">
            <a:avLst/>
          </a:prstGeom>
        </p:spPr>
      </p:pic>
      <p:pic>
        <p:nvPicPr>
          <p:cNvPr id="29" name="Picture 28"/>
          <p:cNvPicPr>
            <a:picLocks noChangeAspect="1"/>
          </p:cNvPicPr>
          <p:nvPr/>
        </p:nvPicPr>
        <p:blipFill>
          <a:blip r:embed="rId5" cstate="print">
            <a:extLst>
              <a:ext uri="{BEBA8EAE-BF5A-486C-A8C5-ECC9F3942E4B}">
                <a14:imgProps xmlns:a14="http://schemas.microsoft.com/office/drawing/2010/main">
                  <a14:imgLayer r:embed="rId6">
                    <a14:imgEffect>
                      <a14:backgroundRemoval t="5333" b="96222" l="7578" r="93099"/>
                    </a14:imgEffect>
                  </a14:imgLayer>
                </a14:imgProps>
              </a:ext>
              <a:ext uri="{28A0092B-C50C-407E-A947-70E740481C1C}">
                <a14:useLocalDpi xmlns:a14="http://schemas.microsoft.com/office/drawing/2010/main" val="0"/>
              </a:ext>
            </a:extLst>
          </a:blip>
          <a:srcRect/>
          <a:stretch/>
        </p:blipFill>
        <p:spPr>
          <a:xfrm>
            <a:off x="1273652" y="2724912"/>
            <a:ext cx="1200734" cy="1128292"/>
          </a:xfrm>
          <a:prstGeom prst="rect">
            <a:avLst/>
          </a:prstGeom>
        </p:spPr>
      </p:pic>
      <p:pic>
        <p:nvPicPr>
          <p:cNvPr id="30" name="Picture 29"/>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6016185" y="1391110"/>
            <a:ext cx="2880821" cy="2880821"/>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82916" y="2724912"/>
            <a:ext cx="1563891" cy="1563891"/>
          </a:xfrm>
          <a:prstGeom prst="rect">
            <a:avLst/>
          </a:prstGeom>
        </p:spPr>
      </p:pic>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13399" y="1468329"/>
            <a:ext cx="3181468" cy="3181468"/>
          </a:xfrm>
          <a:prstGeom prst="rect">
            <a:avLst/>
          </a:prstGeom>
        </p:spPr>
      </p:pic>
      <p:pic>
        <p:nvPicPr>
          <p:cNvPr id="28" name="Picture 27">
            <a:extLst>
              <a:ext uri="{FF2B5EF4-FFF2-40B4-BE49-F238E27FC236}">
                <a16:creationId xmlns:a16="http://schemas.microsoft.com/office/drawing/2014/main" id="{880243CB-417F-440A-BBC4-6E00336A78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16096" y="1603133"/>
            <a:ext cx="2799005" cy="2799005"/>
          </a:xfrm>
          <a:prstGeom prst="rect">
            <a:avLst/>
          </a:prstGeom>
        </p:spPr>
      </p:pic>
      <p:sp>
        <p:nvSpPr>
          <p:cNvPr id="31" name="Footer Placeholder 3"/>
          <p:cNvSpPr>
            <a:spLocks noGrp="1"/>
          </p:cNvSpPr>
          <p:nvPr>
            <p:ph type="ftr" sz="quarter" idx="11"/>
          </p:nvPr>
        </p:nvSpPr>
        <p:spPr>
          <a:xfrm>
            <a:off x="3516207" y="6484936"/>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hlinkClick r:id="rId12"/>
              </a:rPr>
              <a:t>www.namaa-il.com</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 2022  All rights reserved to Namaa InfoLogistics </a:t>
            </a:r>
          </a:p>
        </p:txBody>
      </p:sp>
    </p:spTree>
    <p:extLst>
      <p:ext uri="{BB962C8B-B14F-4D97-AF65-F5344CB8AC3E}">
        <p14:creationId xmlns:p14="http://schemas.microsoft.com/office/powerpoint/2010/main" val="3571664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000"/>
            <a:lum/>
          </a:blip>
          <a:srcRect/>
          <a:stretch>
            <a:fillRect l="28000" t="16000" r="28000" b="16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0" y="6784632"/>
            <a:ext cx="12192000" cy="73347"/>
            <a:chOff x="0" y="6691745"/>
            <a:chExt cx="12192000" cy="166255"/>
          </a:xfrm>
        </p:grpSpPr>
        <p:sp>
          <p:nvSpPr>
            <p:cNvPr id="22" name="Rectangle 21"/>
            <p:cNvSpPr/>
            <p:nvPr/>
          </p:nvSpPr>
          <p:spPr>
            <a:xfrm>
              <a:off x="5097780" y="6697980"/>
              <a:ext cx="7094220" cy="16002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21" name="Rectangle 20"/>
            <p:cNvSpPr/>
            <p:nvPr/>
          </p:nvSpPr>
          <p:spPr>
            <a:xfrm>
              <a:off x="0" y="6691745"/>
              <a:ext cx="6096000" cy="166255"/>
            </a:xfrm>
            <a:custGeom>
              <a:avLst/>
              <a:gdLst>
                <a:gd name="connsiteX0" fmla="*/ 0 w 6096000"/>
                <a:gd name="connsiteY0" fmla="*/ 0 h 166255"/>
                <a:gd name="connsiteX1" fmla="*/ 6096000 w 6096000"/>
                <a:gd name="connsiteY1" fmla="*/ 0 h 166255"/>
                <a:gd name="connsiteX2" fmla="*/ 6096000 w 6096000"/>
                <a:gd name="connsiteY2" fmla="*/ 166255 h 166255"/>
                <a:gd name="connsiteX3" fmla="*/ 0 w 6096000"/>
                <a:gd name="connsiteY3" fmla="*/ 166255 h 166255"/>
                <a:gd name="connsiteX4" fmla="*/ 0 w 6096000"/>
                <a:gd name="connsiteY4" fmla="*/ 0 h 166255"/>
                <a:gd name="connsiteX0" fmla="*/ 0 w 6096000"/>
                <a:gd name="connsiteY0" fmla="*/ 0 h 166255"/>
                <a:gd name="connsiteX1" fmla="*/ 5897217 w 6096000"/>
                <a:gd name="connsiteY1" fmla="*/ 0 h 166255"/>
                <a:gd name="connsiteX2" fmla="*/ 6096000 w 6096000"/>
                <a:gd name="connsiteY2" fmla="*/ 166255 h 166255"/>
                <a:gd name="connsiteX3" fmla="*/ 0 w 6096000"/>
                <a:gd name="connsiteY3" fmla="*/ 166255 h 166255"/>
                <a:gd name="connsiteX4" fmla="*/ 0 w 6096000"/>
                <a:gd name="connsiteY4" fmla="*/ 0 h 166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66255">
                  <a:moveTo>
                    <a:pt x="0" y="0"/>
                  </a:moveTo>
                  <a:lnTo>
                    <a:pt x="5897217" y="0"/>
                  </a:lnTo>
                  <a:lnTo>
                    <a:pt x="6096000" y="166255"/>
                  </a:lnTo>
                  <a:lnTo>
                    <a:pt x="0" y="166255"/>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mn-ea"/>
                <a:cs typeface="+mn-cs"/>
              </a:endParaRPr>
            </a:p>
          </p:txBody>
        </p:sp>
      </p:grpSp>
      <p:grpSp>
        <p:nvGrpSpPr>
          <p:cNvPr id="33" name="Group 32"/>
          <p:cNvGrpSpPr/>
          <p:nvPr/>
        </p:nvGrpSpPr>
        <p:grpSpPr>
          <a:xfrm>
            <a:off x="945432" y="208597"/>
            <a:ext cx="9399838" cy="551977"/>
            <a:chOff x="282044" y="253261"/>
            <a:chExt cx="9399838" cy="551977"/>
          </a:xfrm>
        </p:grpSpPr>
        <p:sp>
          <p:nvSpPr>
            <p:cNvPr id="39" name="Rectangle 38"/>
            <p:cNvSpPr/>
            <p:nvPr/>
          </p:nvSpPr>
          <p:spPr>
            <a:xfrm>
              <a:off x="282044" y="253261"/>
              <a:ext cx="939983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Retrieving</a:t>
              </a:r>
            </a:p>
          </p:txBody>
        </p:sp>
        <p:grpSp>
          <p:nvGrpSpPr>
            <p:cNvPr id="41" name="Group 40"/>
            <p:cNvGrpSpPr/>
            <p:nvPr/>
          </p:nvGrpSpPr>
          <p:grpSpPr>
            <a:xfrm>
              <a:off x="378276" y="753861"/>
              <a:ext cx="3474664" cy="51377"/>
              <a:chOff x="575071" y="1005312"/>
              <a:chExt cx="8000314" cy="102754"/>
            </a:xfrm>
          </p:grpSpPr>
          <p:sp>
            <p:nvSpPr>
              <p:cNvPr id="49" name="Rectangle 14"/>
              <p:cNvSpPr/>
              <p:nvPr/>
            </p:nvSpPr>
            <p:spPr>
              <a:xfrm>
                <a:off x="575071" y="1005312"/>
                <a:ext cx="2597107" cy="102754"/>
              </a:xfrm>
              <a:custGeom>
                <a:avLst/>
                <a:gdLst>
                  <a:gd name="connsiteX0" fmla="*/ 0 w 2597107"/>
                  <a:gd name="connsiteY0" fmla="*/ 0 h 169334"/>
                  <a:gd name="connsiteX1" fmla="*/ 2597107 w 2597107"/>
                  <a:gd name="connsiteY1" fmla="*/ 0 h 169334"/>
                  <a:gd name="connsiteX2" fmla="*/ 2597107 w 2597107"/>
                  <a:gd name="connsiteY2" fmla="*/ 169334 h 169334"/>
                  <a:gd name="connsiteX3" fmla="*/ 0 w 2597107"/>
                  <a:gd name="connsiteY3" fmla="*/ 169334 h 169334"/>
                  <a:gd name="connsiteX4" fmla="*/ 0 w 2597107"/>
                  <a:gd name="connsiteY4" fmla="*/ 0 h 169334"/>
                  <a:gd name="connsiteX0" fmla="*/ 0 w 2597107"/>
                  <a:gd name="connsiteY0" fmla="*/ 0 h 169334"/>
                  <a:gd name="connsiteX1" fmla="*/ 2326943 w 2597107"/>
                  <a:gd name="connsiteY1" fmla="*/ 0 h 169334"/>
                  <a:gd name="connsiteX2" fmla="*/ 2597107 w 2597107"/>
                  <a:gd name="connsiteY2" fmla="*/ 169334 h 169334"/>
                  <a:gd name="connsiteX3" fmla="*/ 0 w 2597107"/>
                  <a:gd name="connsiteY3" fmla="*/ 169334 h 169334"/>
                  <a:gd name="connsiteX4" fmla="*/ 0 w 2597107"/>
                  <a:gd name="connsiteY4" fmla="*/ 0 h 16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7107" h="169334">
                    <a:moveTo>
                      <a:pt x="0" y="0"/>
                    </a:moveTo>
                    <a:lnTo>
                      <a:pt x="2326943" y="0"/>
                    </a:lnTo>
                    <a:lnTo>
                      <a:pt x="2597107" y="169334"/>
                    </a:lnTo>
                    <a:lnTo>
                      <a:pt x="0" y="169334"/>
                    </a:lnTo>
                    <a:lnTo>
                      <a:pt x="0" y="0"/>
                    </a:lnTo>
                    <a:close/>
                  </a:path>
                </a:pathLst>
              </a:cu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charset="0"/>
                  <a:ea typeface="+mn-ea"/>
                  <a:cs typeface="+mn-cs"/>
                </a:endParaRPr>
              </a:p>
            </p:txBody>
          </p:sp>
          <p:cxnSp>
            <p:nvCxnSpPr>
              <p:cNvPr id="50" name="Straight Connector 49"/>
              <p:cNvCxnSpPr/>
              <p:nvPr/>
            </p:nvCxnSpPr>
            <p:spPr>
              <a:xfrm flipV="1">
                <a:off x="598890" y="1087460"/>
                <a:ext cx="7976495" cy="2"/>
              </a:xfrm>
              <a:prstGeom prst="line">
                <a:avLst/>
              </a:prstGeom>
              <a:ln/>
            </p:spPr>
            <p:style>
              <a:lnRef idx="3">
                <a:schemeClr val="accent1"/>
              </a:lnRef>
              <a:fillRef idx="0">
                <a:schemeClr val="accent1"/>
              </a:fillRef>
              <a:effectRef idx="2">
                <a:schemeClr val="accent1"/>
              </a:effectRef>
              <a:fontRef idx="minor">
                <a:schemeClr val="tx1"/>
              </a:fontRef>
            </p:style>
          </p:cxnSp>
        </p:grpSp>
      </p:gr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2215" y="1060403"/>
            <a:ext cx="6772762" cy="4740932"/>
          </a:xfrm>
          <a:prstGeom prst="rect">
            <a:avLst/>
          </a:prstGeom>
        </p:spPr>
      </p:pic>
      <p:sp>
        <p:nvSpPr>
          <p:cNvPr id="16" name="TextBox 15"/>
          <p:cNvSpPr txBox="1"/>
          <p:nvPr/>
        </p:nvSpPr>
        <p:spPr>
          <a:xfrm>
            <a:off x="359837" y="295660"/>
            <a:ext cx="5855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❹</a:t>
            </a:r>
          </a:p>
        </p:txBody>
      </p:sp>
      <p:sp>
        <p:nvSpPr>
          <p:cNvPr id="19" name="TextBox 18"/>
          <p:cNvSpPr txBox="1"/>
          <p:nvPr/>
        </p:nvSpPr>
        <p:spPr>
          <a:xfrm>
            <a:off x="488689" y="3490900"/>
            <a:ext cx="428407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Having </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multimillions</a:t>
            </a: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document is not an issue, we know each and single document location and can get documents within few minutes based on retrieval volumes.     </a:t>
            </a:r>
            <a:endPar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20" name="TextBox 19"/>
          <p:cNvSpPr txBox="1"/>
          <p:nvPr/>
        </p:nvSpPr>
        <p:spPr>
          <a:xfrm>
            <a:off x="359837" y="1090112"/>
            <a:ext cx="1177587" cy="369332"/>
          </a:xfrm>
          <a:prstGeom prst="rect">
            <a:avLst/>
          </a:prstGeom>
          <a:solidFill>
            <a:srgbClr val="C0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Tip No. 4</a:t>
            </a:r>
          </a:p>
        </p:txBody>
      </p:sp>
      <p:sp>
        <p:nvSpPr>
          <p:cNvPr id="2" name="TextBox 1"/>
          <p:cNvSpPr txBox="1"/>
          <p:nvPr/>
        </p:nvSpPr>
        <p:spPr>
          <a:xfrm>
            <a:off x="359837" y="1614655"/>
            <a:ext cx="4980888" cy="923330"/>
          </a:xfrm>
          <a:prstGeom prst="rect">
            <a:avLst/>
          </a:prstGeom>
          <a:solidFill>
            <a:schemeClr val="accent1">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As we have all documents/boxes registered in the system as planned, we guarantee that Retrievals will be systemized and efficient.</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ooter Placeholder 3"/>
          <p:cNvSpPr>
            <a:spLocks noGrp="1"/>
          </p:cNvSpPr>
          <p:nvPr>
            <p:ph type="ftr" sz="quarter" idx="11"/>
          </p:nvPr>
        </p:nvSpPr>
        <p:spPr>
          <a:xfrm>
            <a:off x="3587951" y="6380603"/>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hlinkClick r:id="rId6"/>
              </a:rPr>
              <a:t>www.namaa-il.com</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 2022  All rights reserved to Namaa InfoLogistics </a:t>
            </a:r>
          </a:p>
        </p:txBody>
      </p:sp>
    </p:spTree>
    <p:custDataLst>
      <p:tags r:id="rId1"/>
    </p:custDataLst>
    <p:extLst>
      <p:ext uri="{BB962C8B-B14F-4D97-AF65-F5344CB8AC3E}">
        <p14:creationId xmlns:p14="http://schemas.microsoft.com/office/powerpoint/2010/main" val="702542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
            <a:lum/>
          </a:blip>
          <a:srcRect/>
          <a:stretch>
            <a:fillRect l="28000" t="16000" r="28000" b="16000"/>
          </a:stretch>
        </a:blipFill>
        <a:effectLst/>
      </p:bgPr>
    </p:bg>
    <p:spTree>
      <p:nvGrpSpPr>
        <p:cNvPr id="1" name=""/>
        <p:cNvGrpSpPr/>
        <p:nvPr/>
      </p:nvGrpSpPr>
      <p:grpSpPr>
        <a:xfrm>
          <a:off x="0" y="0"/>
          <a:ext cx="0" cy="0"/>
          <a:chOff x="0" y="0"/>
          <a:chExt cx="0" cy="0"/>
        </a:xfrm>
      </p:grpSpPr>
      <p:sp>
        <p:nvSpPr>
          <p:cNvPr id="19" name="Rectangle 18"/>
          <p:cNvSpPr/>
          <p:nvPr/>
        </p:nvSpPr>
        <p:spPr>
          <a:xfrm>
            <a:off x="3947428" y="3104387"/>
            <a:ext cx="2055346"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Prepare retrieval  list in system</a:t>
            </a:r>
          </a:p>
        </p:txBody>
      </p:sp>
      <p:pic>
        <p:nvPicPr>
          <p:cNvPr id="52" name="Picture 51"/>
          <p:cNvPicPr>
            <a:picLocks noChangeAspect="1"/>
          </p:cNvPicPr>
          <p:nvPr/>
        </p:nvPicPr>
        <p:blipFill>
          <a:blip r:embed="rId4"/>
          <a:stretch>
            <a:fillRect/>
          </a:stretch>
        </p:blipFill>
        <p:spPr>
          <a:xfrm>
            <a:off x="3771544" y="1527182"/>
            <a:ext cx="2198812" cy="1423213"/>
          </a:xfrm>
          <a:prstGeom prst="rect">
            <a:avLst/>
          </a:prstGeom>
          <a:noFill/>
          <a:ln>
            <a:noFill/>
          </a:ln>
        </p:spPr>
      </p:pic>
      <p:sp>
        <p:nvSpPr>
          <p:cNvPr id="23" name="Rectangle 22"/>
          <p:cNvSpPr/>
          <p:nvPr/>
        </p:nvSpPr>
        <p:spPr>
          <a:xfrm>
            <a:off x="6914334" y="3065975"/>
            <a:ext cx="185544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Send list to retrieval team</a:t>
            </a:r>
          </a:p>
        </p:txBody>
      </p:sp>
      <p:grpSp>
        <p:nvGrpSpPr>
          <p:cNvPr id="109" name="Group 108"/>
          <p:cNvGrpSpPr/>
          <p:nvPr/>
        </p:nvGrpSpPr>
        <p:grpSpPr>
          <a:xfrm>
            <a:off x="6063410" y="4045177"/>
            <a:ext cx="3701331" cy="2294231"/>
            <a:chOff x="1598516" y="5376242"/>
            <a:chExt cx="3701331" cy="2294231"/>
          </a:xfrm>
        </p:grpSpPr>
        <p:sp>
          <p:nvSpPr>
            <p:cNvPr id="39" name="Rectangle 38"/>
            <p:cNvSpPr/>
            <p:nvPr/>
          </p:nvSpPr>
          <p:spPr>
            <a:xfrm>
              <a:off x="1598516" y="7301141"/>
              <a:ext cx="3701331"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Send notification to requester</a:t>
              </a:r>
            </a:p>
          </p:txBody>
        </p:sp>
        <p:pic>
          <p:nvPicPr>
            <p:cNvPr id="85" name="Picture 84"/>
            <p:cNvPicPr>
              <a:picLocks noChangeAspect="1"/>
            </p:cNvPicPr>
            <p:nvPr/>
          </p:nvPicPr>
          <p:blipFill>
            <a:blip r:embed="rId4"/>
            <a:stretch>
              <a:fillRect/>
            </a:stretch>
          </p:blipFill>
          <p:spPr>
            <a:xfrm>
              <a:off x="2449440" y="5376242"/>
              <a:ext cx="1876210" cy="1859121"/>
            </a:xfrm>
            <a:prstGeom prst="rect">
              <a:avLst/>
            </a:prstGeom>
            <a:noFill/>
            <a:ln>
              <a:noFill/>
            </a:ln>
          </p:spPr>
        </p:pic>
      </p:grpSp>
      <p:grpSp>
        <p:nvGrpSpPr>
          <p:cNvPr id="116" name="Group 115"/>
          <p:cNvGrpSpPr/>
          <p:nvPr/>
        </p:nvGrpSpPr>
        <p:grpSpPr>
          <a:xfrm>
            <a:off x="1802993" y="3804974"/>
            <a:ext cx="3720459" cy="2550614"/>
            <a:chOff x="1164154" y="5089767"/>
            <a:chExt cx="3720459" cy="2550614"/>
          </a:xfrm>
        </p:grpSpPr>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4374" y="5089767"/>
              <a:ext cx="1640020" cy="2145967"/>
            </a:xfrm>
            <a:prstGeom prst="rect">
              <a:avLst/>
            </a:prstGeom>
            <a:noFill/>
            <a:ln>
              <a:noFill/>
            </a:ln>
          </p:spPr>
        </p:pic>
        <p:sp>
          <p:nvSpPr>
            <p:cNvPr id="45" name="TextBox 44"/>
            <p:cNvSpPr txBox="1"/>
            <p:nvPr/>
          </p:nvSpPr>
          <p:spPr>
            <a:xfrm>
              <a:off x="1164154" y="7271049"/>
              <a:ext cx="372045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Delivery Note “Prepare &amp; Sign”</a:t>
              </a:r>
            </a:p>
          </p:txBody>
        </p:sp>
      </p:grpSp>
      <p:grpSp>
        <p:nvGrpSpPr>
          <p:cNvPr id="79" name="Group 78"/>
          <p:cNvGrpSpPr/>
          <p:nvPr/>
        </p:nvGrpSpPr>
        <p:grpSpPr>
          <a:xfrm>
            <a:off x="368399" y="1390127"/>
            <a:ext cx="2395334" cy="2137513"/>
            <a:chOff x="1094721" y="1861980"/>
            <a:chExt cx="2063968" cy="167606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4721" y="1861980"/>
              <a:ext cx="2063968" cy="1314061"/>
            </a:xfrm>
            <a:prstGeom prst="rect">
              <a:avLst/>
            </a:prstGeom>
            <a:noFill/>
            <a:ln>
              <a:noFill/>
            </a:ln>
          </p:spPr>
        </p:pic>
        <p:sp>
          <p:nvSpPr>
            <p:cNvPr id="9" name="TextBox 8"/>
            <p:cNvSpPr txBox="1"/>
            <p:nvPr/>
          </p:nvSpPr>
          <p:spPr>
            <a:xfrm>
              <a:off x="1326075" y="3248440"/>
              <a:ext cx="1601261" cy="2896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Retrieval request  </a:t>
              </a:r>
            </a:p>
          </p:txBody>
        </p:sp>
      </p:grpSp>
      <p:grpSp>
        <p:nvGrpSpPr>
          <p:cNvPr id="27" name="Group 26"/>
          <p:cNvGrpSpPr/>
          <p:nvPr/>
        </p:nvGrpSpPr>
        <p:grpSpPr>
          <a:xfrm>
            <a:off x="152000" y="493510"/>
            <a:ext cx="11411140" cy="91440"/>
            <a:chOff x="1564702" y="875769"/>
            <a:chExt cx="4470191" cy="71277"/>
          </a:xfrm>
        </p:grpSpPr>
        <p:sp>
          <p:nvSpPr>
            <p:cNvPr id="28" name="Rectangle 27"/>
            <p:cNvSpPr/>
            <p:nvPr/>
          </p:nvSpPr>
          <p:spPr>
            <a:xfrm rot="16200000" flipH="1">
              <a:off x="2675053" y="-234581"/>
              <a:ext cx="71276" cy="22919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p:cNvSpPr/>
            <p:nvPr/>
          </p:nvSpPr>
          <p:spPr>
            <a:xfrm rot="16200000" flipH="1">
              <a:off x="4905059" y="-182935"/>
              <a:ext cx="71130" cy="2188538"/>
            </a:xfrm>
            <a:prstGeom prst="rect">
              <a:avLst/>
            </a:prstGeom>
            <a:solidFill>
              <a:srgbClr val="D22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0" name="Text Box 2"/>
          <p:cNvSpPr txBox="1">
            <a:spLocks noChangeArrowheads="1"/>
          </p:cNvSpPr>
          <p:nvPr/>
        </p:nvSpPr>
        <p:spPr bwMode="auto">
          <a:xfrm>
            <a:off x="-517923" y="42360"/>
            <a:ext cx="5518547" cy="52111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Records Management - </a:t>
            </a: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Retrieving</a:t>
            </a: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 </a:t>
            </a:r>
          </a:p>
        </p:txBody>
      </p:sp>
      <p:pic>
        <p:nvPicPr>
          <p:cNvPr id="35" name="Pictur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35669" y="908054"/>
            <a:ext cx="2089803" cy="2089803"/>
          </a:xfrm>
          <a:prstGeom prst="rect">
            <a:avLst/>
          </a:prstGeom>
        </p:spPr>
      </p:pic>
      <p:pic>
        <p:nvPicPr>
          <p:cNvPr id="36" name="Picture 35"/>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6690715" y="806383"/>
            <a:ext cx="2471685" cy="2471685"/>
          </a:xfrm>
          <a:prstGeom prst="rect">
            <a:avLst/>
          </a:prstGeom>
        </p:spPr>
      </p:pic>
      <p:pic>
        <p:nvPicPr>
          <p:cNvPr id="38" name="Picture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50563" y="1970079"/>
            <a:ext cx="1263512" cy="1263512"/>
          </a:xfrm>
          <a:prstGeom prst="rect">
            <a:avLst/>
          </a:prstGeom>
        </p:spPr>
      </p:pic>
      <p:sp>
        <p:nvSpPr>
          <p:cNvPr id="31" name="TextBox 30"/>
          <p:cNvSpPr txBox="1"/>
          <p:nvPr/>
        </p:nvSpPr>
        <p:spPr>
          <a:xfrm>
            <a:off x="9162400" y="3038485"/>
            <a:ext cx="291612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Scan box &amp; Area barcode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Unlink box to shelves &amp; Link box to retrieval Area</a:t>
            </a:r>
          </a:p>
        </p:txBody>
      </p:sp>
      <p:sp>
        <p:nvSpPr>
          <p:cNvPr id="33" name="Right Arrow 32"/>
          <p:cNvSpPr/>
          <p:nvPr/>
        </p:nvSpPr>
        <p:spPr>
          <a:xfrm>
            <a:off x="2931804" y="2253663"/>
            <a:ext cx="653105" cy="182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ight Arrow 33"/>
          <p:cNvSpPr/>
          <p:nvPr/>
        </p:nvSpPr>
        <p:spPr>
          <a:xfrm>
            <a:off x="6177528" y="2253663"/>
            <a:ext cx="653105" cy="182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ight Arrow 36"/>
          <p:cNvSpPr/>
          <p:nvPr/>
        </p:nvSpPr>
        <p:spPr>
          <a:xfrm>
            <a:off x="8882564" y="2253663"/>
            <a:ext cx="653105" cy="182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Bent-Up Arrow 45"/>
          <p:cNvSpPr/>
          <p:nvPr/>
        </p:nvSpPr>
        <p:spPr>
          <a:xfrm rot="5400000" flipV="1">
            <a:off x="8750905" y="4486793"/>
            <a:ext cx="1569528" cy="600829"/>
          </a:xfrm>
          <a:prstGeom prst="bentUpArrow">
            <a:avLst>
              <a:gd name="adj1" fmla="val 25000"/>
              <a:gd name="adj2" fmla="val 22405"/>
              <a:gd name="adj3" fmla="val 388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ight Arrow 46"/>
          <p:cNvSpPr/>
          <p:nvPr/>
        </p:nvSpPr>
        <p:spPr>
          <a:xfrm rot="10800000">
            <a:off x="5221574" y="4982605"/>
            <a:ext cx="1059319" cy="233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ooter Placeholder 3"/>
          <p:cNvSpPr>
            <a:spLocks noGrp="1"/>
          </p:cNvSpPr>
          <p:nvPr>
            <p:ph type="ftr" sz="quarter" idx="11"/>
          </p:nvPr>
        </p:nvSpPr>
        <p:spPr>
          <a:xfrm>
            <a:off x="3516207" y="6484936"/>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hlinkClick r:id="rId11"/>
              </a:rPr>
              <a:t>www.namaa-il.com</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 2022  All rights reserved to Namaa InfoLogistics </a:t>
            </a:r>
          </a:p>
        </p:txBody>
      </p:sp>
    </p:spTree>
    <p:extLst>
      <p:ext uri="{BB962C8B-B14F-4D97-AF65-F5344CB8AC3E}">
        <p14:creationId xmlns:p14="http://schemas.microsoft.com/office/powerpoint/2010/main" val="660982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000"/>
            <a:lum/>
          </a:blip>
          <a:srcRect/>
          <a:stretch>
            <a:fillRect l="28000" t="16000" r="28000" b="16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0" y="6784632"/>
            <a:ext cx="12192000" cy="73347"/>
            <a:chOff x="0" y="6691745"/>
            <a:chExt cx="12192000" cy="166255"/>
          </a:xfrm>
        </p:grpSpPr>
        <p:sp>
          <p:nvSpPr>
            <p:cNvPr id="22" name="Rectangle 21"/>
            <p:cNvSpPr/>
            <p:nvPr/>
          </p:nvSpPr>
          <p:spPr>
            <a:xfrm>
              <a:off x="5097780" y="6697980"/>
              <a:ext cx="7094220" cy="16002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21" name="Rectangle 20"/>
            <p:cNvSpPr/>
            <p:nvPr/>
          </p:nvSpPr>
          <p:spPr>
            <a:xfrm>
              <a:off x="0" y="6691745"/>
              <a:ext cx="6096000" cy="166255"/>
            </a:xfrm>
            <a:custGeom>
              <a:avLst/>
              <a:gdLst>
                <a:gd name="connsiteX0" fmla="*/ 0 w 6096000"/>
                <a:gd name="connsiteY0" fmla="*/ 0 h 166255"/>
                <a:gd name="connsiteX1" fmla="*/ 6096000 w 6096000"/>
                <a:gd name="connsiteY1" fmla="*/ 0 h 166255"/>
                <a:gd name="connsiteX2" fmla="*/ 6096000 w 6096000"/>
                <a:gd name="connsiteY2" fmla="*/ 166255 h 166255"/>
                <a:gd name="connsiteX3" fmla="*/ 0 w 6096000"/>
                <a:gd name="connsiteY3" fmla="*/ 166255 h 166255"/>
                <a:gd name="connsiteX4" fmla="*/ 0 w 6096000"/>
                <a:gd name="connsiteY4" fmla="*/ 0 h 166255"/>
                <a:gd name="connsiteX0" fmla="*/ 0 w 6096000"/>
                <a:gd name="connsiteY0" fmla="*/ 0 h 166255"/>
                <a:gd name="connsiteX1" fmla="*/ 5897217 w 6096000"/>
                <a:gd name="connsiteY1" fmla="*/ 0 h 166255"/>
                <a:gd name="connsiteX2" fmla="*/ 6096000 w 6096000"/>
                <a:gd name="connsiteY2" fmla="*/ 166255 h 166255"/>
                <a:gd name="connsiteX3" fmla="*/ 0 w 6096000"/>
                <a:gd name="connsiteY3" fmla="*/ 166255 h 166255"/>
                <a:gd name="connsiteX4" fmla="*/ 0 w 6096000"/>
                <a:gd name="connsiteY4" fmla="*/ 0 h 166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66255">
                  <a:moveTo>
                    <a:pt x="0" y="0"/>
                  </a:moveTo>
                  <a:lnTo>
                    <a:pt x="5897217" y="0"/>
                  </a:lnTo>
                  <a:lnTo>
                    <a:pt x="6096000" y="166255"/>
                  </a:lnTo>
                  <a:lnTo>
                    <a:pt x="0" y="166255"/>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mn-ea"/>
                <a:cs typeface="+mn-cs"/>
              </a:endParaRPr>
            </a:p>
          </p:txBody>
        </p:sp>
      </p:grpSp>
      <p:grpSp>
        <p:nvGrpSpPr>
          <p:cNvPr id="33" name="Group 32"/>
          <p:cNvGrpSpPr/>
          <p:nvPr/>
        </p:nvGrpSpPr>
        <p:grpSpPr>
          <a:xfrm>
            <a:off x="945432" y="208597"/>
            <a:ext cx="9399838" cy="551977"/>
            <a:chOff x="282044" y="253261"/>
            <a:chExt cx="9399838" cy="551977"/>
          </a:xfrm>
        </p:grpSpPr>
        <p:sp>
          <p:nvSpPr>
            <p:cNvPr id="39" name="Rectangle 38"/>
            <p:cNvSpPr/>
            <p:nvPr/>
          </p:nvSpPr>
          <p:spPr>
            <a:xfrm>
              <a:off x="282044" y="253261"/>
              <a:ext cx="939983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Shredding</a:t>
              </a:r>
            </a:p>
          </p:txBody>
        </p:sp>
        <p:grpSp>
          <p:nvGrpSpPr>
            <p:cNvPr id="41" name="Group 40"/>
            <p:cNvGrpSpPr/>
            <p:nvPr/>
          </p:nvGrpSpPr>
          <p:grpSpPr>
            <a:xfrm>
              <a:off x="378276" y="753861"/>
              <a:ext cx="3474664" cy="51377"/>
              <a:chOff x="575071" y="1005312"/>
              <a:chExt cx="8000314" cy="102754"/>
            </a:xfrm>
          </p:grpSpPr>
          <p:sp>
            <p:nvSpPr>
              <p:cNvPr id="49" name="Rectangle 14"/>
              <p:cNvSpPr/>
              <p:nvPr/>
            </p:nvSpPr>
            <p:spPr>
              <a:xfrm>
                <a:off x="575071" y="1005312"/>
                <a:ext cx="2597107" cy="102754"/>
              </a:xfrm>
              <a:custGeom>
                <a:avLst/>
                <a:gdLst>
                  <a:gd name="connsiteX0" fmla="*/ 0 w 2597107"/>
                  <a:gd name="connsiteY0" fmla="*/ 0 h 169334"/>
                  <a:gd name="connsiteX1" fmla="*/ 2597107 w 2597107"/>
                  <a:gd name="connsiteY1" fmla="*/ 0 h 169334"/>
                  <a:gd name="connsiteX2" fmla="*/ 2597107 w 2597107"/>
                  <a:gd name="connsiteY2" fmla="*/ 169334 h 169334"/>
                  <a:gd name="connsiteX3" fmla="*/ 0 w 2597107"/>
                  <a:gd name="connsiteY3" fmla="*/ 169334 h 169334"/>
                  <a:gd name="connsiteX4" fmla="*/ 0 w 2597107"/>
                  <a:gd name="connsiteY4" fmla="*/ 0 h 169334"/>
                  <a:gd name="connsiteX0" fmla="*/ 0 w 2597107"/>
                  <a:gd name="connsiteY0" fmla="*/ 0 h 169334"/>
                  <a:gd name="connsiteX1" fmla="*/ 2326943 w 2597107"/>
                  <a:gd name="connsiteY1" fmla="*/ 0 h 169334"/>
                  <a:gd name="connsiteX2" fmla="*/ 2597107 w 2597107"/>
                  <a:gd name="connsiteY2" fmla="*/ 169334 h 169334"/>
                  <a:gd name="connsiteX3" fmla="*/ 0 w 2597107"/>
                  <a:gd name="connsiteY3" fmla="*/ 169334 h 169334"/>
                  <a:gd name="connsiteX4" fmla="*/ 0 w 2597107"/>
                  <a:gd name="connsiteY4" fmla="*/ 0 h 16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7107" h="169334">
                    <a:moveTo>
                      <a:pt x="0" y="0"/>
                    </a:moveTo>
                    <a:lnTo>
                      <a:pt x="2326943" y="0"/>
                    </a:lnTo>
                    <a:lnTo>
                      <a:pt x="2597107" y="169334"/>
                    </a:lnTo>
                    <a:lnTo>
                      <a:pt x="0" y="169334"/>
                    </a:lnTo>
                    <a:lnTo>
                      <a:pt x="0" y="0"/>
                    </a:lnTo>
                    <a:close/>
                  </a:path>
                </a:pathLst>
              </a:cu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charset="0"/>
                  <a:ea typeface="+mn-ea"/>
                  <a:cs typeface="+mn-cs"/>
                </a:endParaRPr>
              </a:p>
            </p:txBody>
          </p:sp>
          <p:cxnSp>
            <p:nvCxnSpPr>
              <p:cNvPr id="50" name="Straight Connector 49"/>
              <p:cNvCxnSpPr/>
              <p:nvPr/>
            </p:nvCxnSpPr>
            <p:spPr>
              <a:xfrm flipV="1">
                <a:off x="598890" y="1087460"/>
                <a:ext cx="7976495" cy="2"/>
              </a:xfrm>
              <a:prstGeom prst="line">
                <a:avLst/>
              </a:prstGeom>
              <a:ln/>
            </p:spPr>
            <p:style>
              <a:lnRef idx="3">
                <a:schemeClr val="accent1"/>
              </a:lnRef>
              <a:fillRef idx="0">
                <a:schemeClr val="accent1"/>
              </a:fillRef>
              <a:effectRef idx="2">
                <a:schemeClr val="accent1"/>
              </a:effectRef>
              <a:fontRef idx="minor">
                <a:schemeClr val="tx1"/>
              </a:fontRef>
            </p:style>
          </p:cxnSp>
        </p:grpSp>
      </p:grpSp>
      <p:sp>
        <p:nvSpPr>
          <p:cNvPr id="16" name="TextBox 15"/>
          <p:cNvSpPr txBox="1"/>
          <p:nvPr/>
        </p:nvSpPr>
        <p:spPr>
          <a:xfrm>
            <a:off x="291014" y="293758"/>
            <a:ext cx="6544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❺</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0574" y="802525"/>
            <a:ext cx="5763065" cy="5763065"/>
          </a:xfrm>
          <a:prstGeom prst="rect">
            <a:avLst/>
          </a:prstGeom>
        </p:spPr>
      </p:pic>
      <p:sp>
        <p:nvSpPr>
          <p:cNvPr id="20" name="TextBox 19"/>
          <p:cNvSpPr txBox="1"/>
          <p:nvPr/>
        </p:nvSpPr>
        <p:spPr>
          <a:xfrm>
            <a:off x="460552" y="3279878"/>
            <a:ext cx="7406969" cy="2022483"/>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S</a:t>
            </a: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afeguard your organization’s reputation by securely shredding sensitive and confidential documents.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R</a:t>
            </a: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educe costs by shredding documents no longer needed, useful or necessary.</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nsure compliance by shredding documents in accordance with the government and industry regulations and retention periods to avoid penalties, fines or legal action.</a:t>
            </a:r>
            <a:endPar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23" name="TextBox 22"/>
          <p:cNvSpPr txBox="1"/>
          <p:nvPr/>
        </p:nvSpPr>
        <p:spPr>
          <a:xfrm>
            <a:off x="428059" y="941475"/>
            <a:ext cx="1177587" cy="369332"/>
          </a:xfrm>
          <a:prstGeom prst="rect">
            <a:avLst/>
          </a:prstGeom>
          <a:solidFill>
            <a:srgbClr val="C0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Tip No. 5</a:t>
            </a:r>
          </a:p>
        </p:txBody>
      </p:sp>
      <p:sp>
        <p:nvSpPr>
          <p:cNvPr id="17" name="TextBox 16"/>
          <p:cNvSpPr txBox="1"/>
          <p:nvPr/>
        </p:nvSpPr>
        <p:spPr>
          <a:xfrm>
            <a:off x="422581" y="1370319"/>
            <a:ext cx="8383794" cy="646331"/>
          </a:xfrm>
          <a:prstGeom prst="rect">
            <a:avLst/>
          </a:prstGeom>
          <a:solidFill>
            <a:schemeClr val="accent1">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No It is time to protect the privacy of your information by destroying paper records and documents in a  safe and compliant way. </a:t>
            </a:r>
          </a:p>
        </p:txBody>
      </p:sp>
      <p:sp>
        <p:nvSpPr>
          <p:cNvPr id="19" name="TextBox 18"/>
          <p:cNvSpPr txBox="1"/>
          <p:nvPr/>
        </p:nvSpPr>
        <p:spPr>
          <a:xfrm>
            <a:off x="0" y="2694206"/>
            <a:ext cx="83280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We - </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 Namaa InfoLogistics </a:t>
            </a:r>
            <a:r>
              <a:rPr kumimoji="0" lang="en-US"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provide shredding service that professionally: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ooter Placeholder 3"/>
          <p:cNvSpPr>
            <a:spLocks noGrp="1"/>
          </p:cNvSpPr>
          <p:nvPr>
            <p:ph type="ftr" sz="quarter" idx="11"/>
          </p:nvPr>
        </p:nvSpPr>
        <p:spPr>
          <a:xfrm>
            <a:off x="3516207" y="6484936"/>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hlinkClick r:id="rId6"/>
              </a:rPr>
              <a:t>www.namaa-il.com</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 2022  All rights reserved to Namaa InfoLogistics </a:t>
            </a:r>
          </a:p>
        </p:txBody>
      </p:sp>
    </p:spTree>
    <p:custDataLst>
      <p:tags r:id="rId1"/>
    </p:custDataLst>
    <p:extLst>
      <p:ext uri="{BB962C8B-B14F-4D97-AF65-F5344CB8AC3E}">
        <p14:creationId xmlns:p14="http://schemas.microsoft.com/office/powerpoint/2010/main" val="1980322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
            <a:lum/>
          </a:blip>
          <a:srcRect/>
          <a:stretch>
            <a:fillRect l="28000" t="16000" r="28000" b="16000"/>
          </a:stretch>
        </a:blipFill>
        <a:effectLst/>
      </p:bgPr>
    </p:bg>
    <p:spTree>
      <p:nvGrpSpPr>
        <p:cNvPr id="1" name=""/>
        <p:cNvGrpSpPr/>
        <p:nvPr/>
      </p:nvGrpSpPr>
      <p:grpSpPr>
        <a:xfrm>
          <a:off x="0" y="0"/>
          <a:ext cx="0" cy="0"/>
          <a:chOff x="0" y="0"/>
          <a:chExt cx="0" cy="0"/>
        </a:xfrm>
      </p:grpSpPr>
      <p:sp>
        <p:nvSpPr>
          <p:cNvPr id="13" name="TextBox 12"/>
          <p:cNvSpPr txBox="1"/>
          <p:nvPr/>
        </p:nvSpPr>
        <p:spPr>
          <a:xfrm>
            <a:off x="2626769" y="2651792"/>
            <a:ext cx="14852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Get Approval (as needed)</a:t>
            </a:r>
          </a:p>
        </p:txBody>
      </p:sp>
      <p:sp>
        <p:nvSpPr>
          <p:cNvPr id="19" name="Rectangle 18"/>
          <p:cNvSpPr/>
          <p:nvPr/>
        </p:nvSpPr>
        <p:spPr>
          <a:xfrm>
            <a:off x="4858129" y="2630188"/>
            <a:ext cx="190689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Prepare retrieval list in system</a:t>
            </a:r>
          </a:p>
        </p:txBody>
      </p:sp>
      <p:pic>
        <p:nvPicPr>
          <p:cNvPr id="52" name="Picture 51"/>
          <p:cNvPicPr>
            <a:picLocks noChangeAspect="1"/>
          </p:cNvPicPr>
          <p:nvPr/>
        </p:nvPicPr>
        <p:blipFill>
          <a:blip r:embed="rId4"/>
          <a:stretch>
            <a:fillRect/>
          </a:stretch>
        </p:blipFill>
        <p:spPr>
          <a:xfrm>
            <a:off x="4881449" y="1309393"/>
            <a:ext cx="1801503" cy="1164386"/>
          </a:xfrm>
          <a:prstGeom prst="rect">
            <a:avLst/>
          </a:prstGeom>
          <a:noFill/>
          <a:ln>
            <a:noFill/>
          </a:ln>
        </p:spPr>
      </p:pic>
      <p:sp>
        <p:nvSpPr>
          <p:cNvPr id="82" name="TextBox 81"/>
          <p:cNvSpPr txBox="1"/>
          <p:nvPr/>
        </p:nvSpPr>
        <p:spPr>
          <a:xfrm>
            <a:off x="9068256" y="2688186"/>
            <a:ext cx="303278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Scan box &amp; Area barcode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“Unlink box to shelves &amp; Link box to Destruction Area”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grpSp>
        <p:nvGrpSpPr>
          <p:cNvPr id="109" name="Group 108"/>
          <p:cNvGrpSpPr/>
          <p:nvPr/>
        </p:nvGrpSpPr>
        <p:grpSpPr>
          <a:xfrm>
            <a:off x="9312900" y="4184574"/>
            <a:ext cx="2331911" cy="2205727"/>
            <a:chOff x="4155486" y="4021071"/>
            <a:chExt cx="2513452" cy="2141531"/>
          </a:xfrm>
        </p:grpSpPr>
        <p:sp>
          <p:nvSpPr>
            <p:cNvPr id="39" name="Rectangle 38"/>
            <p:cNvSpPr/>
            <p:nvPr/>
          </p:nvSpPr>
          <p:spPr>
            <a:xfrm>
              <a:off x="4155486" y="5535082"/>
              <a:ext cx="2513452" cy="6275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Send notification to the requester</a:t>
              </a:r>
            </a:p>
          </p:txBody>
        </p:sp>
        <p:pic>
          <p:nvPicPr>
            <p:cNvPr id="85" name="Picture 84"/>
            <p:cNvPicPr>
              <a:picLocks noChangeAspect="1"/>
            </p:cNvPicPr>
            <p:nvPr/>
          </p:nvPicPr>
          <p:blipFill>
            <a:blip r:embed="rId4"/>
            <a:stretch>
              <a:fillRect/>
            </a:stretch>
          </p:blipFill>
          <p:spPr>
            <a:xfrm>
              <a:off x="4674756" y="4021071"/>
              <a:ext cx="1449503" cy="1436300"/>
            </a:xfrm>
            <a:prstGeom prst="rect">
              <a:avLst/>
            </a:prstGeom>
            <a:noFill/>
            <a:ln>
              <a:noFill/>
            </a:ln>
          </p:spPr>
        </p:pic>
      </p:grpSp>
      <p:grpSp>
        <p:nvGrpSpPr>
          <p:cNvPr id="116" name="Group 115"/>
          <p:cNvGrpSpPr/>
          <p:nvPr/>
        </p:nvGrpSpPr>
        <p:grpSpPr>
          <a:xfrm>
            <a:off x="7106859" y="4152373"/>
            <a:ext cx="2407367" cy="2294261"/>
            <a:chOff x="2200072" y="4050631"/>
            <a:chExt cx="2594782" cy="2227488"/>
          </a:xfrm>
        </p:grpSpPr>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8603" y="4050631"/>
              <a:ext cx="1097669" cy="1436300"/>
            </a:xfrm>
            <a:prstGeom prst="rect">
              <a:avLst/>
            </a:prstGeom>
            <a:noFill/>
            <a:ln>
              <a:noFill/>
            </a:ln>
          </p:spPr>
        </p:pic>
        <p:sp>
          <p:nvSpPr>
            <p:cNvPr id="45" name="TextBox 44"/>
            <p:cNvSpPr txBox="1"/>
            <p:nvPr/>
          </p:nvSpPr>
          <p:spPr>
            <a:xfrm>
              <a:off x="2200072" y="5650599"/>
              <a:ext cx="2594782" cy="6275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Prepare &amp; Sign Destruction form</a:t>
              </a:r>
            </a:p>
          </p:txBody>
        </p:sp>
      </p:grpSp>
      <p:sp>
        <p:nvSpPr>
          <p:cNvPr id="101" name="TextBox 100"/>
          <p:cNvSpPr txBox="1"/>
          <p:nvPr/>
        </p:nvSpPr>
        <p:spPr>
          <a:xfrm>
            <a:off x="4359527" y="5862501"/>
            <a:ext cx="21569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Shred documents</a:t>
            </a:r>
          </a:p>
        </p:txBody>
      </p:sp>
      <p:grpSp>
        <p:nvGrpSpPr>
          <p:cNvPr id="79" name="Group 78"/>
          <p:cNvGrpSpPr/>
          <p:nvPr/>
        </p:nvGrpSpPr>
        <p:grpSpPr>
          <a:xfrm>
            <a:off x="239588" y="1310576"/>
            <a:ext cx="1699989" cy="1984291"/>
            <a:chOff x="979714" y="1567542"/>
            <a:chExt cx="1832334" cy="192654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9714" y="1567542"/>
              <a:ext cx="1832334" cy="1166586"/>
            </a:xfrm>
            <a:prstGeom prst="rect">
              <a:avLst/>
            </a:prstGeom>
            <a:noFill/>
            <a:ln>
              <a:noFill/>
            </a:ln>
          </p:spPr>
        </p:pic>
        <p:sp>
          <p:nvSpPr>
            <p:cNvPr id="9" name="TextBox 8"/>
            <p:cNvSpPr txBox="1"/>
            <p:nvPr/>
          </p:nvSpPr>
          <p:spPr>
            <a:xfrm>
              <a:off x="1033181" y="2866562"/>
              <a:ext cx="1601261" cy="6275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Destruction request </a:t>
              </a:r>
            </a:p>
          </p:txBody>
        </p:sp>
      </p:grpSp>
      <p:sp>
        <p:nvSpPr>
          <p:cNvPr id="40" name="Rectangle 39"/>
          <p:cNvSpPr/>
          <p:nvPr/>
        </p:nvSpPr>
        <p:spPr>
          <a:xfrm>
            <a:off x="7333827" y="2622059"/>
            <a:ext cx="185544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Send list to retrieval team</a:t>
            </a:r>
          </a:p>
        </p:txBody>
      </p:sp>
      <p:grpSp>
        <p:nvGrpSpPr>
          <p:cNvPr id="35" name="Group 34"/>
          <p:cNvGrpSpPr/>
          <p:nvPr/>
        </p:nvGrpSpPr>
        <p:grpSpPr>
          <a:xfrm>
            <a:off x="152000" y="493510"/>
            <a:ext cx="11411140" cy="91440"/>
            <a:chOff x="1564702" y="875769"/>
            <a:chExt cx="4470191" cy="71277"/>
          </a:xfrm>
        </p:grpSpPr>
        <p:sp>
          <p:nvSpPr>
            <p:cNvPr id="36" name="Rectangle 35"/>
            <p:cNvSpPr/>
            <p:nvPr/>
          </p:nvSpPr>
          <p:spPr>
            <a:xfrm rot="16200000" flipH="1">
              <a:off x="2675053" y="-234581"/>
              <a:ext cx="71276" cy="22919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p:cNvSpPr/>
            <p:nvPr/>
          </p:nvSpPr>
          <p:spPr>
            <a:xfrm rot="16200000" flipH="1">
              <a:off x="4905059" y="-182935"/>
              <a:ext cx="71130" cy="2188538"/>
            </a:xfrm>
            <a:prstGeom prst="rect">
              <a:avLst/>
            </a:prstGeom>
            <a:solidFill>
              <a:srgbClr val="D22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8" name="Text Box 2"/>
          <p:cNvSpPr txBox="1">
            <a:spLocks noChangeArrowheads="1"/>
          </p:cNvSpPr>
          <p:nvPr/>
        </p:nvSpPr>
        <p:spPr bwMode="auto">
          <a:xfrm>
            <a:off x="-517923" y="42360"/>
            <a:ext cx="5518547" cy="52111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Records Management - </a:t>
            </a: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Shredding</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 </a:t>
            </a:r>
          </a:p>
        </p:txBody>
      </p:sp>
      <p:pic>
        <p:nvPicPr>
          <p:cNvPr id="47" name="Pictur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05352" y="1052114"/>
            <a:ext cx="1620866" cy="1620866"/>
          </a:xfrm>
          <a:prstGeom prst="rect">
            <a:avLst/>
          </a:prstGeom>
        </p:spPr>
      </p:pic>
      <p:pic>
        <p:nvPicPr>
          <p:cNvPr id="50" name="Picture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4489" y="531859"/>
            <a:ext cx="2327497" cy="2327497"/>
          </a:xfrm>
          <a:prstGeom prst="rect">
            <a:avLst/>
          </a:prstGeom>
        </p:spPr>
      </p:pic>
      <p:pic>
        <p:nvPicPr>
          <p:cNvPr id="51" name="Picture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51305" y="1554844"/>
            <a:ext cx="1263512" cy="1263512"/>
          </a:xfrm>
          <a:prstGeom prst="rect">
            <a:avLst/>
          </a:prstGeom>
        </p:spPr>
      </p:pic>
      <p:sp>
        <p:nvSpPr>
          <p:cNvPr id="41" name="TextBox 40">
            <a:extLst>
              <a:ext uri="{FF2B5EF4-FFF2-40B4-BE49-F238E27FC236}">
                <a16:creationId xmlns:a16="http://schemas.microsoft.com/office/drawing/2014/main" id="{B3C2454C-69AC-44E6-B93E-1472B7700AB0}"/>
              </a:ext>
            </a:extLst>
          </p:cNvPr>
          <p:cNvSpPr txBox="1"/>
          <p:nvPr/>
        </p:nvSpPr>
        <p:spPr>
          <a:xfrm>
            <a:off x="152001" y="5782720"/>
            <a:ext cx="330789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Shredding Certificates supported by “Video &amp; Committee” evidence</a:t>
            </a: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1417" y="3946753"/>
            <a:ext cx="1508160" cy="1508160"/>
          </a:xfrm>
          <a:prstGeom prst="rect">
            <a:avLst/>
          </a:prstGeom>
        </p:spPr>
      </p:pic>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6500" y="4208521"/>
            <a:ext cx="2472879" cy="1852684"/>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73537" y="4158378"/>
            <a:ext cx="2882471" cy="1531748"/>
          </a:xfrm>
          <a:prstGeom prst="rect">
            <a:avLst/>
          </a:prstGeom>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36194" y="1052114"/>
            <a:ext cx="1697626" cy="1526558"/>
          </a:xfrm>
          <a:prstGeom prst="rect">
            <a:avLst/>
          </a:prstGeom>
        </p:spPr>
      </p:pic>
      <p:sp>
        <p:nvSpPr>
          <p:cNvPr id="53" name="Right Arrow 52"/>
          <p:cNvSpPr/>
          <p:nvPr/>
        </p:nvSpPr>
        <p:spPr>
          <a:xfrm>
            <a:off x="2001122" y="1820183"/>
            <a:ext cx="653105" cy="182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ight Arrow 53"/>
          <p:cNvSpPr/>
          <p:nvPr/>
        </p:nvSpPr>
        <p:spPr>
          <a:xfrm>
            <a:off x="4115787" y="1820183"/>
            <a:ext cx="653105" cy="182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ight Arrow 54"/>
          <p:cNvSpPr/>
          <p:nvPr/>
        </p:nvSpPr>
        <p:spPr>
          <a:xfrm>
            <a:off x="6738018" y="1793281"/>
            <a:ext cx="653105" cy="182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ight Arrow 56"/>
          <p:cNvSpPr/>
          <p:nvPr/>
        </p:nvSpPr>
        <p:spPr>
          <a:xfrm>
            <a:off x="9273882" y="1796194"/>
            <a:ext cx="653105" cy="182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ight Arrow 57"/>
          <p:cNvSpPr/>
          <p:nvPr/>
        </p:nvSpPr>
        <p:spPr>
          <a:xfrm rot="10800000">
            <a:off x="3294641" y="5027914"/>
            <a:ext cx="653105" cy="182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ight Arrow 58"/>
          <p:cNvSpPr/>
          <p:nvPr/>
        </p:nvSpPr>
        <p:spPr>
          <a:xfrm rot="10800000">
            <a:off x="6946072" y="4913163"/>
            <a:ext cx="653105" cy="182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ight Arrow 59"/>
          <p:cNvSpPr/>
          <p:nvPr/>
        </p:nvSpPr>
        <p:spPr>
          <a:xfrm rot="10800000">
            <a:off x="9023250" y="4952521"/>
            <a:ext cx="653105" cy="182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ooter Placeholder 3"/>
          <p:cNvSpPr>
            <a:spLocks noGrp="1"/>
          </p:cNvSpPr>
          <p:nvPr>
            <p:ph type="ftr" sz="quarter" idx="11"/>
          </p:nvPr>
        </p:nvSpPr>
        <p:spPr>
          <a:xfrm>
            <a:off x="3516207" y="6484936"/>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hlinkClick r:id="rId14"/>
              </a:rPr>
              <a:t>www.namaa-il.com</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 2022  All rights reserved to Namaa InfoLogistics </a:t>
            </a:r>
          </a:p>
        </p:txBody>
      </p:sp>
    </p:spTree>
    <p:extLst>
      <p:ext uri="{BB962C8B-B14F-4D97-AF65-F5344CB8AC3E}">
        <p14:creationId xmlns:p14="http://schemas.microsoft.com/office/powerpoint/2010/main" val="1834802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217F3A3-DB2D-4DE0-BEF9-3E39E13D432A}" type="slidenum">
              <a:rPr lang="en-US" smtClean="0"/>
              <a:t>29</a:t>
            </a:fld>
            <a:endParaRPr lang="en-US" dirty="0"/>
          </a:p>
        </p:txBody>
      </p:sp>
      <p:grpSp>
        <p:nvGrpSpPr>
          <p:cNvPr id="50" name="Group 49"/>
          <p:cNvGrpSpPr/>
          <p:nvPr/>
        </p:nvGrpSpPr>
        <p:grpSpPr>
          <a:xfrm>
            <a:off x="114068" y="563473"/>
            <a:ext cx="11411140" cy="91440"/>
            <a:chOff x="1564702" y="875769"/>
            <a:chExt cx="4470191" cy="71277"/>
          </a:xfrm>
        </p:grpSpPr>
        <p:sp>
          <p:nvSpPr>
            <p:cNvPr id="51" name="Rectangle 50"/>
            <p:cNvSpPr/>
            <p:nvPr/>
          </p:nvSpPr>
          <p:spPr>
            <a:xfrm rot="16200000" flipH="1">
              <a:off x="2675053" y="-234581"/>
              <a:ext cx="71276" cy="22919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 name="Rectangle 51"/>
            <p:cNvSpPr/>
            <p:nvPr/>
          </p:nvSpPr>
          <p:spPr>
            <a:xfrm rot="16200000" flipH="1">
              <a:off x="4905059" y="-182935"/>
              <a:ext cx="71130" cy="2188538"/>
            </a:xfrm>
            <a:prstGeom prst="rect">
              <a:avLst/>
            </a:prstGeom>
            <a:solidFill>
              <a:srgbClr val="D22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53" name="Text Box 2"/>
          <p:cNvSpPr txBox="1">
            <a:spLocks noChangeArrowheads="1"/>
          </p:cNvSpPr>
          <p:nvPr/>
        </p:nvSpPr>
        <p:spPr bwMode="auto">
          <a:xfrm>
            <a:off x="-667687" y="69095"/>
            <a:ext cx="4886555" cy="520979"/>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vert="horz" wrap="square" lIns="91440" tIns="45720" rIns="91440" bIns="45720" anchor="t" anchorCtr="0">
            <a:noAutofit/>
          </a:bodyPr>
          <a:lstStyle/>
          <a:p>
            <a:pPr algn="ctr">
              <a:lnSpc>
                <a:spcPct val="107000"/>
              </a:lnSpc>
              <a:spcAft>
                <a:spcPts val="800"/>
              </a:spcAft>
            </a:pPr>
            <a:r>
              <a:rPr lang="en-US" b="1" dirty="0">
                <a:solidFill>
                  <a:srgbClr val="B40000"/>
                </a:solidFill>
                <a:latin typeface="Calibri" panose="020F0502020204030204" pitchFamily="34" charset="0"/>
                <a:ea typeface="Calibri" panose="020F0502020204030204" pitchFamily="34" charset="0"/>
                <a:cs typeface="Arial" panose="020B0604020202020204" pitchFamily="34" charset="0"/>
              </a:rPr>
              <a:t>IT Outsourcing </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b="1" dirty="0">
                <a:solidFill>
                  <a:srgbClr val="C00000"/>
                </a:solidFill>
                <a:latin typeface="Calibri" panose="020F0502020204030204" pitchFamily="34" charset="0"/>
                <a:ea typeface="Calibri" panose="020F0502020204030204" pitchFamily="34" charset="0"/>
                <a:cs typeface="Arial" panose="020B0604020202020204" pitchFamily="34" charset="0"/>
              </a:rPr>
              <a:t> </a:t>
            </a:r>
          </a:p>
        </p:txBody>
      </p:sp>
      <p:sp>
        <p:nvSpPr>
          <p:cNvPr id="54" name="Title 1"/>
          <p:cNvSpPr txBox="1">
            <a:spLocks/>
          </p:cNvSpPr>
          <p:nvPr/>
        </p:nvSpPr>
        <p:spPr>
          <a:xfrm>
            <a:off x="268356" y="785813"/>
            <a:ext cx="1731894" cy="5829300"/>
          </a:xfrm>
          <a:prstGeom prst="rect">
            <a:avLst/>
          </a:prstGeom>
          <a:solidFill>
            <a:schemeClr val="accent1">
              <a:lumMod val="50000"/>
            </a:schemeClr>
          </a:solidFill>
          <a:ln w="254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000" b="1" dirty="0">
              <a:solidFill>
                <a:schemeClr val="bg1"/>
              </a:solidFill>
              <a:latin typeface="+mn-lt"/>
            </a:endParaRPr>
          </a:p>
          <a:p>
            <a:pPr algn="ctr"/>
            <a:r>
              <a:rPr lang="en-US" sz="1800" b="1" dirty="0">
                <a:solidFill>
                  <a:schemeClr val="bg1"/>
                </a:solidFill>
                <a:latin typeface="+mn-lt"/>
              </a:rPr>
              <a:t>Outsourcing services is the best idea for organizations to focus on what they are experts in and outsourcing what others can</a:t>
            </a:r>
          </a:p>
          <a:p>
            <a:pPr algn="ctr"/>
            <a:r>
              <a:rPr lang="en-US" sz="1800" b="1" dirty="0">
                <a:solidFill>
                  <a:schemeClr val="bg1"/>
                </a:solidFill>
                <a:latin typeface="+mn-lt"/>
              </a:rPr>
              <a:t>Namaa InfoLogistics staffing outsourcing services having the means and techniques required to locate top resources for different IT positions </a:t>
            </a:r>
          </a:p>
          <a:p>
            <a:pPr algn="ctr"/>
            <a:endParaRPr lang="en-US" sz="2000" dirty="0">
              <a:solidFill>
                <a:schemeClr val="bg1"/>
              </a:solidFill>
              <a:latin typeface="+mn-lt"/>
            </a:endParaRPr>
          </a:p>
          <a:p>
            <a:pPr algn="ctr"/>
            <a:endParaRPr lang="en-US" sz="2000" dirty="0">
              <a:solidFill>
                <a:schemeClr val="bg1"/>
              </a:solidFill>
              <a:latin typeface="+mn-lt"/>
            </a:endParaRPr>
          </a:p>
        </p:txBody>
      </p:sp>
      <p:sp>
        <p:nvSpPr>
          <p:cNvPr id="55" name="TextBox 54"/>
          <p:cNvSpPr txBox="1"/>
          <p:nvPr/>
        </p:nvSpPr>
        <p:spPr>
          <a:xfrm>
            <a:off x="2467676" y="964625"/>
            <a:ext cx="4369867"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b="1" dirty="0">
                <a:solidFill>
                  <a:srgbClr val="C00000"/>
                </a:solidFill>
              </a:rPr>
              <a:t>How it works…..</a:t>
            </a:r>
          </a:p>
        </p:txBody>
      </p:sp>
      <p:pic>
        <p:nvPicPr>
          <p:cNvPr id="15362" name="Picture 2" descr="Image result for outsourcing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8373" y="654725"/>
            <a:ext cx="896835" cy="89683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Footer Placeholder 3"/>
          <p:cNvSpPr>
            <a:spLocks noGrp="1"/>
          </p:cNvSpPr>
          <p:nvPr>
            <p:ph type="ftr" sz="quarter" idx="11"/>
          </p:nvPr>
        </p:nvSpPr>
        <p:spPr>
          <a:xfrm>
            <a:off x="4038599" y="6470274"/>
            <a:ext cx="4114800" cy="365125"/>
          </a:xfrm>
          <a:effectLst>
            <a:outerShdw blurRad="50800" dist="38100" dir="8100000" algn="tr" rotWithShape="0">
              <a:prstClr val="black">
                <a:alpha val="40000"/>
              </a:prstClr>
            </a:outerShdw>
          </a:effectLst>
        </p:spPr>
        <p:txBody>
          <a:bodyPr/>
          <a:lstStyle/>
          <a:p>
            <a:r>
              <a:rPr lang="en-US" dirty="0">
                <a:hlinkClick r:id="rId4"/>
              </a:rPr>
              <a:t>www.namaa-il.com</a:t>
            </a:r>
            <a:endParaRPr lang="en-US" dirty="0"/>
          </a:p>
          <a:p>
            <a:r>
              <a:rPr lang="en-US" dirty="0"/>
              <a:t> © 2020  All rights reserved to Namaa InfoLogistics </a:t>
            </a:r>
          </a:p>
        </p:txBody>
      </p:sp>
      <p:pic>
        <p:nvPicPr>
          <p:cNvPr id="3" name="Picture 2"/>
          <p:cNvPicPr>
            <a:picLocks noChangeAspect="1"/>
          </p:cNvPicPr>
          <p:nvPr/>
        </p:nvPicPr>
        <p:blipFill>
          <a:blip r:embed="rId5"/>
          <a:stretch>
            <a:fillRect/>
          </a:stretch>
        </p:blipFill>
        <p:spPr>
          <a:xfrm>
            <a:off x="2429418" y="1795323"/>
            <a:ext cx="2619929" cy="2616090"/>
          </a:xfrm>
          <a:prstGeom prst="rect">
            <a:avLst/>
          </a:prstGeom>
        </p:spPr>
      </p:pic>
      <p:pic>
        <p:nvPicPr>
          <p:cNvPr id="4" name="Picture 3"/>
          <p:cNvPicPr>
            <a:picLocks noChangeAspect="1"/>
          </p:cNvPicPr>
          <p:nvPr/>
        </p:nvPicPr>
        <p:blipFill>
          <a:blip r:embed="rId6"/>
          <a:stretch>
            <a:fillRect/>
          </a:stretch>
        </p:blipFill>
        <p:spPr>
          <a:xfrm>
            <a:off x="5247234" y="1795323"/>
            <a:ext cx="2435600" cy="2389274"/>
          </a:xfrm>
          <a:prstGeom prst="rect">
            <a:avLst/>
          </a:prstGeom>
        </p:spPr>
      </p:pic>
      <p:pic>
        <p:nvPicPr>
          <p:cNvPr id="6" name="Picture 5"/>
          <p:cNvPicPr>
            <a:picLocks noChangeAspect="1"/>
          </p:cNvPicPr>
          <p:nvPr/>
        </p:nvPicPr>
        <p:blipFill>
          <a:blip r:embed="rId7"/>
          <a:stretch>
            <a:fillRect/>
          </a:stretch>
        </p:blipFill>
        <p:spPr>
          <a:xfrm>
            <a:off x="7880721" y="1738368"/>
            <a:ext cx="2418234" cy="1962095"/>
          </a:xfrm>
          <a:prstGeom prst="rect">
            <a:avLst/>
          </a:prstGeom>
        </p:spPr>
      </p:pic>
      <p:pic>
        <p:nvPicPr>
          <p:cNvPr id="7" name="Picture 6"/>
          <p:cNvPicPr>
            <a:picLocks noChangeAspect="1"/>
          </p:cNvPicPr>
          <p:nvPr/>
        </p:nvPicPr>
        <p:blipFill>
          <a:blip r:embed="rId8"/>
          <a:stretch>
            <a:fillRect/>
          </a:stretch>
        </p:blipFill>
        <p:spPr>
          <a:xfrm>
            <a:off x="9920545" y="1795323"/>
            <a:ext cx="1938945" cy="3768938"/>
          </a:xfrm>
          <a:prstGeom prst="rect">
            <a:avLst/>
          </a:prstGeom>
        </p:spPr>
      </p:pic>
      <p:pic>
        <p:nvPicPr>
          <p:cNvPr id="8" name="Picture 7"/>
          <p:cNvPicPr>
            <a:picLocks noChangeAspect="1"/>
          </p:cNvPicPr>
          <p:nvPr/>
        </p:nvPicPr>
        <p:blipFill>
          <a:blip r:embed="rId9"/>
          <a:stretch>
            <a:fillRect/>
          </a:stretch>
        </p:blipFill>
        <p:spPr>
          <a:xfrm>
            <a:off x="7258381" y="4627820"/>
            <a:ext cx="2662164" cy="1488217"/>
          </a:xfrm>
          <a:prstGeom prst="rect">
            <a:avLst/>
          </a:prstGeom>
        </p:spPr>
      </p:pic>
      <p:pic>
        <p:nvPicPr>
          <p:cNvPr id="9" name="Picture 8"/>
          <p:cNvPicPr>
            <a:picLocks noChangeAspect="1"/>
          </p:cNvPicPr>
          <p:nvPr/>
        </p:nvPicPr>
        <p:blipFill>
          <a:blip r:embed="rId10"/>
          <a:stretch>
            <a:fillRect/>
          </a:stretch>
        </p:blipFill>
        <p:spPr>
          <a:xfrm>
            <a:off x="4350523" y="4566427"/>
            <a:ext cx="2669178" cy="1975648"/>
          </a:xfrm>
          <a:prstGeom prst="rect">
            <a:avLst/>
          </a:prstGeom>
        </p:spPr>
      </p:pic>
      <p:pic>
        <p:nvPicPr>
          <p:cNvPr id="10" name="Picture 9"/>
          <p:cNvPicPr>
            <a:picLocks noChangeAspect="1"/>
          </p:cNvPicPr>
          <p:nvPr/>
        </p:nvPicPr>
        <p:blipFill>
          <a:blip r:embed="rId11"/>
          <a:stretch>
            <a:fillRect/>
          </a:stretch>
        </p:blipFill>
        <p:spPr>
          <a:xfrm>
            <a:off x="2411578" y="4627820"/>
            <a:ext cx="1594781" cy="1903847"/>
          </a:xfrm>
          <a:prstGeom prst="rect">
            <a:avLst/>
          </a:prstGeom>
        </p:spPr>
      </p:pic>
    </p:spTree>
    <p:extLst>
      <p:ext uri="{BB962C8B-B14F-4D97-AF65-F5344CB8AC3E}">
        <p14:creationId xmlns:p14="http://schemas.microsoft.com/office/powerpoint/2010/main" val="2694215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13334" y="2038719"/>
            <a:ext cx="9833609" cy="400110"/>
          </a:xfrm>
          <a:prstGeom prst="rect">
            <a:avLst/>
          </a:prstGeom>
          <a:noFill/>
          <a:ln w="25400">
            <a:solidFill>
              <a:schemeClr val="accent1">
                <a:lumMod val="50000"/>
              </a:schemeClr>
            </a:solidFill>
          </a:ln>
        </p:spPr>
        <p:txBody>
          <a:bodyPr wrap="square" rtlCol="0">
            <a:spAutoFit/>
          </a:bodyPr>
          <a:lstStyle/>
          <a:p>
            <a:pPr algn="ctr"/>
            <a:r>
              <a:rPr lang="en-US" sz="2000" dirty="0">
                <a:solidFill>
                  <a:schemeClr val="accent1">
                    <a:lumMod val="50000"/>
                  </a:schemeClr>
                </a:solidFill>
              </a:rPr>
              <a:t>Namaa InfoLogistics is Information Technology &amp; Records Management Company </a:t>
            </a:r>
          </a:p>
        </p:txBody>
      </p:sp>
      <p:sp>
        <p:nvSpPr>
          <p:cNvPr id="17" name="TextBox 16"/>
          <p:cNvSpPr txBox="1"/>
          <p:nvPr/>
        </p:nvSpPr>
        <p:spPr>
          <a:xfrm>
            <a:off x="2132234" y="3028890"/>
            <a:ext cx="7816693" cy="400110"/>
          </a:xfrm>
          <a:prstGeom prst="rect">
            <a:avLst/>
          </a:prstGeom>
          <a:noFill/>
          <a:ln w="25400">
            <a:solidFill>
              <a:schemeClr val="accent1">
                <a:lumMod val="50000"/>
              </a:schemeClr>
            </a:solidFill>
          </a:ln>
        </p:spPr>
        <p:txBody>
          <a:bodyPr wrap="square" rtlCol="0">
            <a:spAutoFit/>
          </a:bodyPr>
          <a:lstStyle/>
          <a:p>
            <a:pPr algn="ctr"/>
            <a:r>
              <a:rPr lang="en-US" sz="2000" dirty="0">
                <a:solidFill>
                  <a:schemeClr val="accent1">
                    <a:lumMod val="50000"/>
                  </a:schemeClr>
                </a:solidFill>
              </a:rPr>
              <a:t>headquartered in Egypt</a:t>
            </a:r>
          </a:p>
        </p:txBody>
      </p:sp>
      <p:sp>
        <p:nvSpPr>
          <p:cNvPr id="19" name="TextBox 18"/>
          <p:cNvSpPr txBox="1"/>
          <p:nvPr/>
        </p:nvSpPr>
        <p:spPr>
          <a:xfrm>
            <a:off x="4876420" y="3975564"/>
            <a:ext cx="2439159" cy="400110"/>
          </a:xfrm>
          <a:prstGeom prst="rect">
            <a:avLst/>
          </a:prstGeom>
          <a:noFill/>
          <a:ln w="25400">
            <a:solidFill>
              <a:srgbClr val="C00000"/>
            </a:solidFill>
          </a:ln>
        </p:spPr>
        <p:txBody>
          <a:bodyPr wrap="square" rtlCol="0">
            <a:spAutoFit/>
          </a:bodyPr>
          <a:lstStyle/>
          <a:p>
            <a:r>
              <a:rPr lang="en-US" sz="2000" dirty="0">
                <a:solidFill>
                  <a:schemeClr val="accent1">
                    <a:lumMod val="50000"/>
                  </a:schemeClr>
                </a:solidFill>
              </a:rPr>
              <a:t>30 + years experience</a:t>
            </a:r>
          </a:p>
        </p:txBody>
      </p:sp>
      <p:sp>
        <p:nvSpPr>
          <p:cNvPr id="44" name="Footer Placeholder 3"/>
          <p:cNvSpPr>
            <a:spLocks noGrp="1"/>
          </p:cNvSpPr>
          <p:nvPr>
            <p:ph type="ftr" sz="quarter" idx="11"/>
          </p:nvPr>
        </p:nvSpPr>
        <p:spPr>
          <a:xfrm>
            <a:off x="3983181" y="6332444"/>
            <a:ext cx="4114800" cy="365125"/>
          </a:xfrm>
        </p:spPr>
        <p:txBody>
          <a:bodyPr/>
          <a:lstStyle/>
          <a:p>
            <a:r>
              <a:rPr lang="en-US" dirty="0">
                <a:hlinkClick r:id="rId3"/>
              </a:rPr>
              <a:t>www.namaa-il.com</a:t>
            </a:r>
            <a:endParaRPr lang="en-US" dirty="0"/>
          </a:p>
          <a:p>
            <a:r>
              <a:rPr lang="en-US" sz="1050" dirty="0">
                <a:solidFill>
                  <a:schemeClr val="accent1">
                    <a:lumMod val="50000"/>
                  </a:schemeClr>
                </a:solidFill>
              </a:rPr>
              <a:t> © 2024  All rights reserved to Namaa InfoLogistics </a:t>
            </a:r>
          </a:p>
        </p:txBody>
      </p:sp>
      <p:grpSp>
        <p:nvGrpSpPr>
          <p:cNvPr id="45" name="Group 44"/>
          <p:cNvGrpSpPr/>
          <p:nvPr/>
        </p:nvGrpSpPr>
        <p:grpSpPr>
          <a:xfrm>
            <a:off x="405722" y="256437"/>
            <a:ext cx="11411140" cy="91440"/>
            <a:chOff x="1564702" y="875769"/>
            <a:chExt cx="4470191" cy="71277"/>
          </a:xfrm>
        </p:grpSpPr>
        <p:sp>
          <p:nvSpPr>
            <p:cNvPr id="46" name="Rectangle 45"/>
            <p:cNvSpPr/>
            <p:nvPr/>
          </p:nvSpPr>
          <p:spPr>
            <a:xfrm rot="16200000" flipH="1">
              <a:off x="2675053" y="-234581"/>
              <a:ext cx="71276" cy="22919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 name="Rectangle 46"/>
            <p:cNvSpPr/>
            <p:nvPr/>
          </p:nvSpPr>
          <p:spPr>
            <a:xfrm rot="16200000" flipH="1">
              <a:off x="4905059" y="-182935"/>
              <a:ext cx="71130" cy="2188538"/>
            </a:xfrm>
            <a:prstGeom prst="rect">
              <a:avLst/>
            </a:prstGeom>
            <a:solidFill>
              <a:srgbClr val="D22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48" name="TextBox 47"/>
          <p:cNvSpPr txBox="1"/>
          <p:nvPr/>
        </p:nvSpPr>
        <p:spPr>
          <a:xfrm>
            <a:off x="307400" y="347689"/>
            <a:ext cx="724745" cy="584775"/>
          </a:xfrm>
          <a:prstGeom prst="rect">
            <a:avLst/>
          </a:prstGeom>
          <a:noFill/>
        </p:spPr>
        <p:txBody>
          <a:bodyPr wrap="square" rtlCol="0">
            <a:spAutoFit/>
          </a:bodyPr>
          <a:lstStyle/>
          <a:p>
            <a:r>
              <a:rPr lang="en-US" sz="3200" b="1" dirty="0">
                <a:solidFill>
                  <a:schemeClr val="accent1">
                    <a:lumMod val="50000"/>
                  </a:schemeClr>
                </a:solidFill>
              </a:rPr>
              <a:t>①</a:t>
            </a:r>
          </a:p>
        </p:txBody>
      </p:sp>
      <p:sp>
        <p:nvSpPr>
          <p:cNvPr id="18" name="Rectangle 17"/>
          <p:cNvSpPr/>
          <p:nvPr/>
        </p:nvSpPr>
        <p:spPr>
          <a:xfrm>
            <a:off x="7751073" y="378466"/>
            <a:ext cx="4329839" cy="523220"/>
          </a:xfrm>
          <a:prstGeom prst="rect">
            <a:avLst/>
          </a:prstGeom>
          <a:noFill/>
        </p:spPr>
        <p:txBody>
          <a:bodyPr wrap="none" lIns="91440" tIns="45720" rIns="91440" bIns="45720">
            <a:spAutoFit/>
          </a:bodyPr>
          <a:lstStyle/>
          <a:p>
            <a:pPr algn="ctr"/>
            <a:r>
              <a:rPr lang="en-US" sz="2800" b="1" dirty="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rPr>
              <a:t>About Namaa InfoLogistics  </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1068"/>
          <a:stretch/>
        </p:blipFill>
        <p:spPr>
          <a:xfrm>
            <a:off x="10375178" y="5242435"/>
            <a:ext cx="1816822" cy="1615565"/>
          </a:xfrm>
          <a:prstGeom prst="rect">
            <a:avLst/>
          </a:prstGeom>
        </p:spPr>
      </p:pic>
    </p:spTree>
    <p:extLst>
      <p:ext uri="{BB962C8B-B14F-4D97-AF65-F5344CB8AC3E}">
        <p14:creationId xmlns:p14="http://schemas.microsoft.com/office/powerpoint/2010/main" val="3399971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217F3A3-DB2D-4DE0-BEF9-3E39E13D432A}" type="slidenum">
              <a:rPr lang="en-US" smtClean="0"/>
              <a:t>30</a:t>
            </a:fld>
            <a:endParaRPr lang="en-US" dirty="0"/>
          </a:p>
        </p:txBody>
      </p:sp>
      <p:grpSp>
        <p:nvGrpSpPr>
          <p:cNvPr id="50" name="Group 49"/>
          <p:cNvGrpSpPr/>
          <p:nvPr/>
        </p:nvGrpSpPr>
        <p:grpSpPr>
          <a:xfrm>
            <a:off x="114068" y="563473"/>
            <a:ext cx="11411140" cy="91440"/>
            <a:chOff x="1564702" y="875769"/>
            <a:chExt cx="4470191" cy="71277"/>
          </a:xfrm>
        </p:grpSpPr>
        <p:sp>
          <p:nvSpPr>
            <p:cNvPr id="51" name="Rectangle 50"/>
            <p:cNvSpPr/>
            <p:nvPr/>
          </p:nvSpPr>
          <p:spPr>
            <a:xfrm rot="16200000" flipH="1">
              <a:off x="2675053" y="-234581"/>
              <a:ext cx="71276" cy="22919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 name="Rectangle 51"/>
            <p:cNvSpPr/>
            <p:nvPr/>
          </p:nvSpPr>
          <p:spPr>
            <a:xfrm rot="16200000" flipH="1">
              <a:off x="4905059" y="-182935"/>
              <a:ext cx="71130" cy="2188538"/>
            </a:xfrm>
            <a:prstGeom prst="rect">
              <a:avLst/>
            </a:prstGeom>
            <a:solidFill>
              <a:srgbClr val="D22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53" name="Text Box 2"/>
          <p:cNvSpPr txBox="1">
            <a:spLocks noChangeArrowheads="1"/>
          </p:cNvSpPr>
          <p:nvPr/>
        </p:nvSpPr>
        <p:spPr bwMode="auto">
          <a:xfrm>
            <a:off x="-667687" y="69095"/>
            <a:ext cx="4886555" cy="520979"/>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vert="horz" wrap="square" lIns="91440" tIns="45720" rIns="91440" bIns="45720" anchor="t" anchorCtr="0">
            <a:noAutofit/>
          </a:bodyPr>
          <a:lstStyle/>
          <a:p>
            <a:pPr algn="ctr">
              <a:lnSpc>
                <a:spcPct val="107000"/>
              </a:lnSpc>
              <a:spcAft>
                <a:spcPts val="800"/>
              </a:spcAft>
            </a:pPr>
            <a:r>
              <a:rPr lang="en-US" b="1"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rPr>
              <a:t>“BPOs” </a:t>
            </a:r>
            <a:r>
              <a:rPr lang="en-US" b="1" dirty="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en-US" b="1" dirty="0">
                <a:solidFill>
                  <a:srgbClr val="B40000"/>
                </a:solidFill>
                <a:latin typeface="Calibri" panose="020F0502020204030204" pitchFamily="34" charset="0"/>
                <a:ea typeface="Calibri" panose="020F0502020204030204" pitchFamily="34" charset="0"/>
                <a:cs typeface="Arial" panose="020B0604020202020204" pitchFamily="34" charset="0"/>
              </a:rPr>
              <a:t>IT Outsourcing </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b="1" dirty="0">
                <a:solidFill>
                  <a:srgbClr val="C00000"/>
                </a:solidFill>
                <a:latin typeface="Calibri" panose="020F0502020204030204" pitchFamily="34" charset="0"/>
                <a:ea typeface="Calibri" panose="020F0502020204030204" pitchFamily="34" charset="0"/>
                <a:cs typeface="Arial" panose="020B0604020202020204" pitchFamily="34" charset="0"/>
              </a:rPr>
              <a:t> </a:t>
            </a:r>
          </a:p>
        </p:txBody>
      </p:sp>
      <p:sp>
        <p:nvSpPr>
          <p:cNvPr id="54" name="Title 1"/>
          <p:cNvSpPr txBox="1">
            <a:spLocks/>
          </p:cNvSpPr>
          <p:nvPr/>
        </p:nvSpPr>
        <p:spPr>
          <a:xfrm>
            <a:off x="268356" y="785813"/>
            <a:ext cx="1731894" cy="5829300"/>
          </a:xfrm>
          <a:prstGeom prst="rect">
            <a:avLst/>
          </a:prstGeom>
          <a:solidFill>
            <a:schemeClr val="accent1">
              <a:lumMod val="50000"/>
            </a:schemeClr>
          </a:solidFill>
          <a:ln w="254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000" b="1" dirty="0">
              <a:solidFill>
                <a:schemeClr val="bg1"/>
              </a:solidFill>
              <a:latin typeface="+mn-lt"/>
            </a:endParaRPr>
          </a:p>
          <a:p>
            <a:pPr algn="ctr"/>
            <a:r>
              <a:rPr lang="en-US" sz="1800" b="1" dirty="0">
                <a:solidFill>
                  <a:schemeClr val="bg1"/>
                </a:solidFill>
                <a:latin typeface="+mn-lt"/>
              </a:rPr>
              <a:t>Outsourcing services is the best idea for organizations to focus on what they are experts in and outsourcing what others can</a:t>
            </a:r>
          </a:p>
          <a:p>
            <a:pPr algn="ctr"/>
            <a:r>
              <a:rPr lang="en-US" sz="1800" b="1" dirty="0">
                <a:solidFill>
                  <a:schemeClr val="bg1"/>
                </a:solidFill>
                <a:latin typeface="+mn-lt"/>
              </a:rPr>
              <a:t>Namaa InfoLogistics staffing outsourcing services having the means and techniques required to locate top resources for different IT positions </a:t>
            </a:r>
          </a:p>
          <a:p>
            <a:pPr algn="ctr"/>
            <a:endParaRPr lang="en-US" sz="2000" dirty="0">
              <a:solidFill>
                <a:schemeClr val="bg1"/>
              </a:solidFill>
              <a:latin typeface="+mn-lt"/>
            </a:endParaRPr>
          </a:p>
          <a:p>
            <a:pPr algn="ctr"/>
            <a:endParaRPr lang="en-US" sz="2000" dirty="0">
              <a:solidFill>
                <a:schemeClr val="bg1"/>
              </a:solidFill>
              <a:latin typeface="+mn-lt"/>
            </a:endParaRPr>
          </a:p>
        </p:txBody>
      </p:sp>
      <p:sp>
        <p:nvSpPr>
          <p:cNvPr id="55" name="TextBox 54"/>
          <p:cNvSpPr txBox="1"/>
          <p:nvPr/>
        </p:nvSpPr>
        <p:spPr>
          <a:xfrm>
            <a:off x="2467676" y="964625"/>
            <a:ext cx="4369867"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b="1" dirty="0">
                <a:solidFill>
                  <a:srgbClr val="C00000"/>
                </a:solidFill>
              </a:rPr>
              <a:t>How it works…..</a:t>
            </a:r>
          </a:p>
        </p:txBody>
      </p:sp>
      <p:pic>
        <p:nvPicPr>
          <p:cNvPr id="15362" name="Picture 2" descr="Image result for outsourcing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8373" y="654725"/>
            <a:ext cx="896835" cy="89683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Footer Placeholder 3"/>
          <p:cNvSpPr>
            <a:spLocks noGrp="1"/>
          </p:cNvSpPr>
          <p:nvPr>
            <p:ph type="ftr" sz="quarter" idx="11"/>
          </p:nvPr>
        </p:nvSpPr>
        <p:spPr>
          <a:xfrm>
            <a:off x="4038599" y="6470274"/>
            <a:ext cx="4114800" cy="365125"/>
          </a:xfrm>
          <a:effectLst>
            <a:outerShdw blurRad="50800" dist="38100" dir="8100000" algn="tr" rotWithShape="0">
              <a:prstClr val="black">
                <a:alpha val="40000"/>
              </a:prstClr>
            </a:outerShdw>
          </a:effectLst>
        </p:spPr>
        <p:txBody>
          <a:bodyPr/>
          <a:lstStyle/>
          <a:p>
            <a:r>
              <a:rPr lang="en-US" dirty="0">
                <a:hlinkClick r:id="rId4"/>
              </a:rPr>
              <a:t>www.namaa-il.com</a:t>
            </a:r>
            <a:endParaRPr lang="en-US" dirty="0"/>
          </a:p>
          <a:p>
            <a:r>
              <a:rPr lang="en-US" dirty="0"/>
              <a:t> © 2020  All rights reserved to Namaa InfoLogistics </a:t>
            </a:r>
          </a:p>
        </p:txBody>
      </p:sp>
      <p:sp>
        <p:nvSpPr>
          <p:cNvPr id="14" name="Rectangle: Rounded Corners 13">
            <a:extLst>
              <a:ext uri="{FF2B5EF4-FFF2-40B4-BE49-F238E27FC236}">
                <a16:creationId xmlns:a16="http://schemas.microsoft.com/office/drawing/2014/main" id="{5ECB092D-2B24-4BDB-9270-5081DD1BEC37}"/>
              </a:ext>
            </a:extLst>
          </p:cNvPr>
          <p:cNvSpPr/>
          <p:nvPr/>
        </p:nvSpPr>
        <p:spPr>
          <a:xfrm>
            <a:off x="2424437" y="2025134"/>
            <a:ext cx="1767894" cy="1320385"/>
          </a:xfrm>
          <a:prstGeom prst="roundRect">
            <a:avLst/>
          </a:prstGeom>
          <a:noFill/>
          <a:ln w="85725" cmpd="thickThin">
            <a:solidFill>
              <a:srgbClr val="C1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5AFAC69-E210-4E2A-8F53-77C60D25F0DF}"/>
              </a:ext>
            </a:extLst>
          </p:cNvPr>
          <p:cNvSpPr txBox="1"/>
          <p:nvPr/>
        </p:nvSpPr>
        <p:spPr>
          <a:xfrm>
            <a:off x="2363932" y="2023226"/>
            <a:ext cx="1885608" cy="523220"/>
          </a:xfrm>
          <a:prstGeom prst="rect">
            <a:avLst/>
          </a:prstGeom>
          <a:noFill/>
        </p:spPr>
        <p:txBody>
          <a:bodyPr wrap="square" rtlCol="0">
            <a:spAutoFit/>
          </a:bodyPr>
          <a:lstStyle/>
          <a:p>
            <a:pPr algn="ctr"/>
            <a:r>
              <a:rPr lang="en-GB" sz="1400" b="1" dirty="0"/>
              <a:t>Gathering</a:t>
            </a:r>
            <a:br>
              <a:rPr lang="en-GB" sz="1400" b="1" dirty="0"/>
            </a:br>
            <a:r>
              <a:rPr lang="en-GB" sz="1400" b="1" dirty="0"/>
              <a:t>Requirements</a:t>
            </a:r>
          </a:p>
        </p:txBody>
      </p:sp>
      <p:sp>
        <p:nvSpPr>
          <p:cNvPr id="29" name="TextBox 28">
            <a:extLst>
              <a:ext uri="{FF2B5EF4-FFF2-40B4-BE49-F238E27FC236}">
                <a16:creationId xmlns:a16="http://schemas.microsoft.com/office/drawing/2014/main" id="{D62FE75A-50E6-419C-9885-E7AABC7CC871}"/>
              </a:ext>
            </a:extLst>
          </p:cNvPr>
          <p:cNvSpPr txBox="1"/>
          <p:nvPr/>
        </p:nvSpPr>
        <p:spPr>
          <a:xfrm>
            <a:off x="4877661" y="2036892"/>
            <a:ext cx="1885608" cy="523220"/>
          </a:xfrm>
          <a:prstGeom prst="rect">
            <a:avLst/>
          </a:prstGeom>
          <a:noFill/>
        </p:spPr>
        <p:txBody>
          <a:bodyPr wrap="square" rtlCol="0">
            <a:spAutoFit/>
          </a:bodyPr>
          <a:lstStyle/>
          <a:p>
            <a:pPr algn="ctr"/>
            <a:r>
              <a:rPr lang="en-GB" sz="1400" b="1" dirty="0"/>
              <a:t>Candidates </a:t>
            </a:r>
          </a:p>
          <a:p>
            <a:pPr algn="ctr"/>
            <a:r>
              <a:rPr lang="en-GB" sz="1400" b="1" dirty="0"/>
              <a:t>Sourcing </a:t>
            </a:r>
            <a:endParaRPr lang="en-GB" sz="1400" dirty="0"/>
          </a:p>
        </p:txBody>
      </p:sp>
      <p:sp>
        <p:nvSpPr>
          <p:cNvPr id="30" name="TextBox 29">
            <a:extLst>
              <a:ext uri="{FF2B5EF4-FFF2-40B4-BE49-F238E27FC236}">
                <a16:creationId xmlns:a16="http://schemas.microsoft.com/office/drawing/2014/main" id="{890065B9-4531-4E6E-A445-D9600EDDD902}"/>
              </a:ext>
            </a:extLst>
          </p:cNvPr>
          <p:cNvSpPr txBox="1"/>
          <p:nvPr/>
        </p:nvSpPr>
        <p:spPr>
          <a:xfrm>
            <a:off x="7367787" y="2028018"/>
            <a:ext cx="1794874" cy="523220"/>
          </a:xfrm>
          <a:prstGeom prst="rect">
            <a:avLst/>
          </a:prstGeom>
          <a:noFill/>
        </p:spPr>
        <p:txBody>
          <a:bodyPr wrap="square" rtlCol="0">
            <a:spAutoFit/>
          </a:bodyPr>
          <a:lstStyle/>
          <a:p>
            <a:pPr algn="ctr"/>
            <a:r>
              <a:rPr lang="en-GB" sz="1400" b="1" dirty="0"/>
              <a:t>HR and Technical interview</a:t>
            </a:r>
            <a:endParaRPr lang="en-GB" sz="1400" dirty="0"/>
          </a:p>
        </p:txBody>
      </p:sp>
      <p:sp>
        <p:nvSpPr>
          <p:cNvPr id="31" name="TextBox 30">
            <a:extLst>
              <a:ext uri="{FF2B5EF4-FFF2-40B4-BE49-F238E27FC236}">
                <a16:creationId xmlns:a16="http://schemas.microsoft.com/office/drawing/2014/main" id="{87C746B7-6834-4ECC-A3EF-4049F6ACA128}"/>
              </a:ext>
            </a:extLst>
          </p:cNvPr>
          <p:cNvSpPr txBox="1"/>
          <p:nvPr/>
        </p:nvSpPr>
        <p:spPr>
          <a:xfrm>
            <a:off x="9723001" y="2019337"/>
            <a:ext cx="1885608" cy="523220"/>
          </a:xfrm>
          <a:prstGeom prst="rect">
            <a:avLst/>
          </a:prstGeom>
          <a:noFill/>
        </p:spPr>
        <p:txBody>
          <a:bodyPr wrap="square" rtlCol="0">
            <a:spAutoFit/>
          </a:bodyPr>
          <a:lstStyle/>
          <a:p>
            <a:pPr algn="ctr"/>
            <a:r>
              <a:rPr lang="en-GB" sz="1400" b="1" dirty="0"/>
              <a:t>Employer Final interview</a:t>
            </a:r>
            <a:endParaRPr lang="en-GB" sz="1400" dirty="0"/>
          </a:p>
        </p:txBody>
      </p:sp>
      <p:sp>
        <p:nvSpPr>
          <p:cNvPr id="32" name="TextBox 31">
            <a:extLst>
              <a:ext uri="{FF2B5EF4-FFF2-40B4-BE49-F238E27FC236}">
                <a16:creationId xmlns:a16="http://schemas.microsoft.com/office/drawing/2014/main" id="{877A9985-0A35-4FA6-883E-83ABECAA09D2}"/>
              </a:ext>
            </a:extLst>
          </p:cNvPr>
          <p:cNvSpPr txBox="1"/>
          <p:nvPr/>
        </p:nvSpPr>
        <p:spPr>
          <a:xfrm>
            <a:off x="8351793" y="4454100"/>
            <a:ext cx="1885608" cy="523220"/>
          </a:xfrm>
          <a:prstGeom prst="rect">
            <a:avLst/>
          </a:prstGeom>
          <a:noFill/>
        </p:spPr>
        <p:txBody>
          <a:bodyPr wrap="square" rtlCol="0">
            <a:spAutoFit/>
          </a:bodyPr>
          <a:lstStyle/>
          <a:p>
            <a:pPr algn="ctr"/>
            <a:r>
              <a:rPr lang="en-GB" sz="1400" b="1" dirty="0"/>
              <a:t>job offer </a:t>
            </a:r>
          </a:p>
          <a:p>
            <a:pPr algn="ctr"/>
            <a:r>
              <a:rPr lang="en-GB" sz="1400" b="1" dirty="0"/>
              <a:t>and Contracts </a:t>
            </a:r>
            <a:endParaRPr lang="en-GB" sz="1400" dirty="0"/>
          </a:p>
        </p:txBody>
      </p:sp>
      <p:sp>
        <p:nvSpPr>
          <p:cNvPr id="33" name="TextBox 32">
            <a:extLst>
              <a:ext uri="{FF2B5EF4-FFF2-40B4-BE49-F238E27FC236}">
                <a16:creationId xmlns:a16="http://schemas.microsoft.com/office/drawing/2014/main" id="{B0A222F5-31F7-4FBE-9DEF-D8129C486A3C}"/>
              </a:ext>
            </a:extLst>
          </p:cNvPr>
          <p:cNvSpPr txBox="1"/>
          <p:nvPr/>
        </p:nvSpPr>
        <p:spPr>
          <a:xfrm>
            <a:off x="5736546" y="4489301"/>
            <a:ext cx="1885608" cy="523220"/>
          </a:xfrm>
          <a:prstGeom prst="rect">
            <a:avLst/>
          </a:prstGeom>
          <a:noFill/>
        </p:spPr>
        <p:txBody>
          <a:bodyPr wrap="square" rtlCol="0">
            <a:spAutoFit/>
          </a:bodyPr>
          <a:lstStyle/>
          <a:p>
            <a:pPr algn="ctr"/>
            <a:r>
              <a:rPr lang="en-GB" sz="1400" b="1" dirty="0"/>
              <a:t>Employees Onboarding</a:t>
            </a:r>
          </a:p>
        </p:txBody>
      </p:sp>
      <p:sp>
        <p:nvSpPr>
          <p:cNvPr id="34" name="TextBox 33">
            <a:extLst>
              <a:ext uri="{FF2B5EF4-FFF2-40B4-BE49-F238E27FC236}">
                <a16:creationId xmlns:a16="http://schemas.microsoft.com/office/drawing/2014/main" id="{8CF55AF9-8C4A-4C71-BC10-4D8F55B76FFD}"/>
              </a:ext>
            </a:extLst>
          </p:cNvPr>
          <p:cNvSpPr txBox="1"/>
          <p:nvPr/>
        </p:nvSpPr>
        <p:spPr>
          <a:xfrm>
            <a:off x="3089153" y="4594994"/>
            <a:ext cx="1885608" cy="523220"/>
          </a:xfrm>
          <a:prstGeom prst="rect">
            <a:avLst/>
          </a:prstGeom>
          <a:noFill/>
        </p:spPr>
        <p:txBody>
          <a:bodyPr wrap="square" rtlCol="0">
            <a:spAutoFit/>
          </a:bodyPr>
          <a:lstStyle/>
          <a:p>
            <a:pPr algn="ctr"/>
            <a:r>
              <a:rPr lang="en-GB" sz="1400" b="1" dirty="0"/>
              <a:t>Employees Replacement</a:t>
            </a:r>
            <a:endParaRPr lang="en-GB" sz="1400" dirty="0"/>
          </a:p>
        </p:txBody>
      </p:sp>
      <p:pic>
        <p:nvPicPr>
          <p:cNvPr id="18" name="Picture 17">
            <a:extLst>
              <a:ext uri="{FF2B5EF4-FFF2-40B4-BE49-F238E27FC236}">
                <a16:creationId xmlns:a16="http://schemas.microsoft.com/office/drawing/2014/main" id="{AAB89C9E-0BB3-46AD-86DC-C99677BDBD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5358" y="2592633"/>
            <a:ext cx="678437" cy="678437"/>
          </a:xfrm>
          <a:prstGeom prst="rect">
            <a:avLst/>
          </a:prstGeom>
        </p:spPr>
      </p:pic>
      <p:sp>
        <p:nvSpPr>
          <p:cNvPr id="40" name="Rectangle: Rounded Corners 39">
            <a:extLst>
              <a:ext uri="{FF2B5EF4-FFF2-40B4-BE49-F238E27FC236}">
                <a16:creationId xmlns:a16="http://schemas.microsoft.com/office/drawing/2014/main" id="{38461259-6B79-476D-9AEB-24D2F9BB8EC2}"/>
              </a:ext>
            </a:extLst>
          </p:cNvPr>
          <p:cNvSpPr/>
          <p:nvPr/>
        </p:nvSpPr>
        <p:spPr>
          <a:xfrm>
            <a:off x="4950562" y="2025134"/>
            <a:ext cx="1777541" cy="1352662"/>
          </a:xfrm>
          <a:prstGeom prst="roundRect">
            <a:avLst/>
          </a:prstGeom>
          <a:noFill/>
          <a:ln w="85725" cmpd="thickThin">
            <a:solidFill>
              <a:srgbClr val="81C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9BB28499-CBC3-4D48-9F61-DC651BB2B18B}"/>
              </a:ext>
            </a:extLst>
          </p:cNvPr>
          <p:cNvSpPr/>
          <p:nvPr/>
        </p:nvSpPr>
        <p:spPr>
          <a:xfrm>
            <a:off x="7415910" y="1999429"/>
            <a:ext cx="1767893" cy="1378367"/>
          </a:xfrm>
          <a:prstGeom prst="roundRect">
            <a:avLst/>
          </a:prstGeom>
          <a:noFill/>
          <a:ln w="85725" cmpd="thickThin">
            <a:solidFill>
              <a:srgbClr val="25A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9CC1B829-9584-4569-A899-7037A6A9D4D8}"/>
              </a:ext>
            </a:extLst>
          </p:cNvPr>
          <p:cNvSpPr/>
          <p:nvPr/>
        </p:nvSpPr>
        <p:spPr>
          <a:xfrm>
            <a:off x="9801843" y="2000314"/>
            <a:ext cx="1777540" cy="1377482"/>
          </a:xfrm>
          <a:prstGeom prst="roundRect">
            <a:avLst/>
          </a:prstGeom>
          <a:noFill/>
          <a:ln w="85725" cmpd="thickThin">
            <a:solidFill>
              <a:srgbClr val="008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5A593DAF-FF2B-4877-9C9A-8967C5EFBDE8}"/>
              </a:ext>
            </a:extLst>
          </p:cNvPr>
          <p:cNvSpPr/>
          <p:nvPr/>
        </p:nvSpPr>
        <p:spPr>
          <a:xfrm>
            <a:off x="8460797" y="4465810"/>
            <a:ext cx="1776604" cy="1479133"/>
          </a:xfrm>
          <a:prstGeom prst="roundRect">
            <a:avLst/>
          </a:prstGeom>
          <a:noFill/>
          <a:ln w="85725" cmpd="thickThin">
            <a:solidFill>
              <a:srgbClr val="006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603C9929-60F5-4241-AC7B-17189923812E}"/>
              </a:ext>
            </a:extLst>
          </p:cNvPr>
          <p:cNvSpPr/>
          <p:nvPr/>
        </p:nvSpPr>
        <p:spPr>
          <a:xfrm>
            <a:off x="5845190" y="4465810"/>
            <a:ext cx="1786038" cy="1479133"/>
          </a:xfrm>
          <a:prstGeom prst="roundRect">
            <a:avLst/>
          </a:prstGeom>
          <a:noFill/>
          <a:ln w="85725" cmpd="thickThin">
            <a:solidFill>
              <a:srgbClr val="005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1DE1D4E1-C4BB-4ACE-A26E-D1E4AFF36412}"/>
              </a:ext>
            </a:extLst>
          </p:cNvPr>
          <p:cNvSpPr/>
          <p:nvPr/>
        </p:nvSpPr>
        <p:spPr>
          <a:xfrm>
            <a:off x="3166010" y="4478629"/>
            <a:ext cx="1767894" cy="1466314"/>
          </a:xfrm>
          <a:prstGeom prst="roundRect">
            <a:avLst/>
          </a:prstGeom>
          <a:noFill/>
          <a:ln w="85725" cmpd="thickThi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E03B00DA-5E23-4EC4-8C9B-FACF77DFB365}"/>
              </a:ext>
            </a:extLst>
          </p:cNvPr>
          <p:cNvSpPr/>
          <p:nvPr/>
        </p:nvSpPr>
        <p:spPr>
          <a:xfrm>
            <a:off x="2079224" y="2396908"/>
            <a:ext cx="549147" cy="554891"/>
          </a:xfrm>
          <a:prstGeom prst="ellipse">
            <a:avLst/>
          </a:prstGeom>
          <a:solidFill>
            <a:srgbClr val="C1E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①</a:t>
            </a:r>
          </a:p>
        </p:txBody>
      </p:sp>
      <p:sp>
        <p:nvSpPr>
          <p:cNvPr id="48" name="Oval 47">
            <a:extLst>
              <a:ext uri="{FF2B5EF4-FFF2-40B4-BE49-F238E27FC236}">
                <a16:creationId xmlns:a16="http://schemas.microsoft.com/office/drawing/2014/main" id="{5A56B4B8-509A-45DB-870D-73D12FAE0B9E}"/>
              </a:ext>
            </a:extLst>
          </p:cNvPr>
          <p:cNvSpPr/>
          <p:nvPr/>
        </p:nvSpPr>
        <p:spPr>
          <a:xfrm>
            <a:off x="4664232" y="2412349"/>
            <a:ext cx="549147" cy="554891"/>
          </a:xfrm>
          <a:prstGeom prst="ellipse">
            <a:avLst/>
          </a:prstGeom>
          <a:solidFill>
            <a:srgbClr val="81C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②</a:t>
            </a:r>
          </a:p>
        </p:txBody>
      </p:sp>
      <p:sp>
        <p:nvSpPr>
          <p:cNvPr id="49" name="Oval 48">
            <a:extLst>
              <a:ext uri="{FF2B5EF4-FFF2-40B4-BE49-F238E27FC236}">
                <a16:creationId xmlns:a16="http://schemas.microsoft.com/office/drawing/2014/main" id="{973659A1-A059-4510-84D9-959340044FFD}"/>
              </a:ext>
            </a:extLst>
          </p:cNvPr>
          <p:cNvSpPr/>
          <p:nvPr/>
        </p:nvSpPr>
        <p:spPr>
          <a:xfrm>
            <a:off x="7082081" y="2412349"/>
            <a:ext cx="549147" cy="554891"/>
          </a:xfrm>
          <a:prstGeom prst="ellipse">
            <a:avLst/>
          </a:prstGeom>
          <a:solidFill>
            <a:srgbClr val="25A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③</a:t>
            </a:r>
          </a:p>
        </p:txBody>
      </p:sp>
      <p:sp>
        <p:nvSpPr>
          <p:cNvPr id="56" name="Oval 55">
            <a:extLst>
              <a:ext uri="{FF2B5EF4-FFF2-40B4-BE49-F238E27FC236}">
                <a16:creationId xmlns:a16="http://schemas.microsoft.com/office/drawing/2014/main" id="{A83329CD-0F54-422B-BECA-256F5E029042}"/>
              </a:ext>
            </a:extLst>
          </p:cNvPr>
          <p:cNvSpPr/>
          <p:nvPr/>
        </p:nvSpPr>
        <p:spPr>
          <a:xfrm>
            <a:off x="9492605" y="2411498"/>
            <a:ext cx="549147" cy="554891"/>
          </a:xfrm>
          <a:prstGeom prst="ellipse">
            <a:avLst/>
          </a:prstGeom>
          <a:solidFill>
            <a:srgbClr val="0089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④</a:t>
            </a:r>
          </a:p>
        </p:txBody>
      </p:sp>
      <p:sp>
        <p:nvSpPr>
          <p:cNvPr id="57" name="Oval 56">
            <a:extLst>
              <a:ext uri="{FF2B5EF4-FFF2-40B4-BE49-F238E27FC236}">
                <a16:creationId xmlns:a16="http://schemas.microsoft.com/office/drawing/2014/main" id="{673B30BB-E675-41EC-A077-E5F9DCF66D6D}"/>
              </a:ext>
            </a:extLst>
          </p:cNvPr>
          <p:cNvSpPr/>
          <p:nvPr/>
        </p:nvSpPr>
        <p:spPr>
          <a:xfrm>
            <a:off x="8177149" y="4957932"/>
            <a:ext cx="549147" cy="554891"/>
          </a:xfrm>
          <a:prstGeom prst="ellipse">
            <a:avLst/>
          </a:prstGeom>
          <a:solidFill>
            <a:srgbClr val="006D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⑤</a:t>
            </a:r>
          </a:p>
        </p:txBody>
      </p:sp>
      <p:sp>
        <p:nvSpPr>
          <p:cNvPr id="58" name="Oval 57">
            <a:extLst>
              <a:ext uri="{FF2B5EF4-FFF2-40B4-BE49-F238E27FC236}">
                <a16:creationId xmlns:a16="http://schemas.microsoft.com/office/drawing/2014/main" id="{A0B0051D-43E6-4E97-AF05-892FD6A79105}"/>
              </a:ext>
            </a:extLst>
          </p:cNvPr>
          <p:cNvSpPr/>
          <p:nvPr/>
        </p:nvSpPr>
        <p:spPr>
          <a:xfrm>
            <a:off x="5521039" y="4997741"/>
            <a:ext cx="549147" cy="554891"/>
          </a:xfrm>
          <a:prstGeom prst="ellipse">
            <a:avLst/>
          </a:prstGeom>
          <a:solidFill>
            <a:srgbClr val="0051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⑥</a:t>
            </a:r>
          </a:p>
        </p:txBody>
      </p:sp>
      <p:sp>
        <p:nvSpPr>
          <p:cNvPr id="59" name="Oval 58">
            <a:extLst>
              <a:ext uri="{FF2B5EF4-FFF2-40B4-BE49-F238E27FC236}">
                <a16:creationId xmlns:a16="http://schemas.microsoft.com/office/drawing/2014/main" id="{DC59B45B-B72D-4335-A60F-7BC337A1C73C}"/>
              </a:ext>
            </a:extLst>
          </p:cNvPr>
          <p:cNvSpPr/>
          <p:nvPr/>
        </p:nvSpPr>
        <p:spPr>
          <a:xfrm>
            <a:off x="2868720" y="4976844"/>
            <a:ext cx="549147" cy="554891"/>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⑦</a:t>
            </a:r>
          </a:p>
        </p:txBody>
      </p:sp>
      <p:pic>
        <p:nvPicPr>
          <p:cNvPr id="36" name="Picture 35">
            <a:extLst>
              <a:ext uri="{FF2B5EF4-FFF2-40B4-BE49-F238E27FC236}">
                <a16:creationId xmlns:a16="http://schemas.microsoft.com/office/drawing/2014/main" id="{F74C09E9-9F88-452B-8477-3AD67205BA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7970" y="2621561"/>
            <a:ext cx="658030" cy="658030"/>
          </a:xfrm>
          <a:prstGeom prst="rect">
            <a:avLst/>
          </a:prstGeom>
        </p:spPr>
      </p:pic>
      <p:pic>
        <p:nvPicPr>
          <p:cNvPr id="38" name="Picture 37">
            <a:extLst>
              <a:ext uri="{FF2B5EF4-FFF2-40B4-BE49-F238E27FC236}">
                <a16:creationId xmlns:a16="http://schemas.microsoft.com/office/drawing/2014/main" id="{E9B63669-11D8-4A2D-8B63-2B90B7B928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47107" y="2560112"/>
            <a:ext cx="699006" cy="699006"/>
          </a:xfrm>
          <a:prstGeom prst="rect">
            <a:avLst/>
          </a:prstGeom>
        </p:spPr>
      </p:pic>
      <p:pic>
        <p:nvPicPr>
          <p:cNvPr id="46" name="Picture 45">
            <a:extLst>
              <a:ext uri="{FF2B5EF4-FFF2-40B4-BE49-F238E27FC236}">
                <a16:creationId xmlns:a16="http://schemas.microsoft.com/office/drawing/2014/main" id="{2ABC7ED8-8AE6-43A5-BD66-44A32F0B51D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50990" y="2523686"/>
            <a:ext cx="735431" cy="735431"/>
          </a:xfrm>
          <a:prstGeom prst="rect">
            <a:avLst/>
          </a:prstGeom>
        </p:spPr>
      </p:pic>
      <p:pic>
        <p:nvPicPr>
          <p:cNvPr id="60" name="Picture 59">
            <a:extLst>
              <a:ext uri="{FF2B5EF4-FFF2-40B4-BE49-F238E27FC236}">
                <a16:creationId xmlns:a16="http://schemas.microsoft.com/office/drawing/2014/main" id="{154B9FF8-478B-41DE-9F21-9337E177552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98423" y="5003530"/>
            <a:ext cx="868755" cy="868755"/>
          </a:xfrm>
          <a:prstGeom prst="rect">
            <a:avLst/>
          </a:prstGeom>
        </p:spPr>
      </p:pic>
      <p:pic>
        <p:nvPicPr>
          <p:cNvPr id="62" name="Picture 61">
            <a:extLst>
              <a:ext uri="{FF2B5EF4-FFF2-40B4-BE49-F238E27FC236}">
                <a16:creationId xmlns:a16="http://schemas.microsoft.com/office/drawing/2014/main" id="{7C5C8A9B-4D48-44FB-9F3F-29B550D9FFA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88372" y="5048069"/>
            <a:ext cx="879461" cy="879461"/>
          </a:xfrm>
          <a:prstGeom prst="rect">
            <a:avLst/>
          </a:prstGeom>
        </p:spPr>
      </p:pic>
      <p:pic>
        <p:nvPicPr>
          <p:cNvPr id="15360" name="Picture 15359">
            <a:extLst>
              <a:ext uri="{FF2B5EF4-FFF2-40B4-BE49-F238E27FC236}">
                <a16:creationId xmlns:a16="http://schemas.microsoft.com/office/drawing/2014/main" id="{D0B05A80-601C-4C96-9539-D62C4118D70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15434" y="5114742"/>
            <a:ext cx="646330" cy="646330"/>
          </a:xfrm>
          <a:prstGeom prst="rect">
            <a:avLst/>
          </a:prstGeom>
        </p:spPr>
      </p:pic>
    </p:spTree>
    <p:extLst>
      <p:ext uri="{BB962C8B-B14F-4D97-AF65-F5344CB8AC3E}">
        <p14:creationId xmlns:p14="http://schemas.microsoft.com/office/powerpoint/2010/main" val="4115826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2" name="Picture 1" descr="Image result for linkedin icon image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21076" y="5892434"/>
            <a:ext cx="330200" cy="297815"/>
          </a:xfrm>
          <a:prstGeom prst="rect">
            <a:avLst/>
          </a:prstGeom>
          <a:noFill/>
          <a:ln>
            <a:noFill/>
          </a:ln>
        </p:spPr>
      </p:pic>
      <p:pic>
        <p:nvPicPr>
          <p:cNvPr id="3" name="Picture 2" descr="Image result for location icon images"/>
          <p:cNvPicPr/>
          <p:nvPr/>
        </p:nvPicPr>
        <p:blipFill>
          <a:blip r:embed="rId5">
            <a:extLst>
              <a:ext uri="{28A0092B-C50C-407E-A947-70E740481C1C}">
                <a14:useLocalDpi xmlns:a14="http://schemas.microsoft.com/office/drawing/2010/main" val="0"/>
              </a:ext>
            </a:extLst>
          </a:blip>
          <a:srcRect/>
          <a:stretch>
            <a:fillRect/>
          </a:stretch>
        </p:blipFill>
        <p:spPr bwMode="auto">
          <a:xfrm>
            <a:off x="219806" y="5416184"/>
            <a:ext cx="349885" cy="328295"/>
          </a:xfrm>
          <a:prstGeom prst="rect">
            <a:avLst/>
          </a:prstGeom>
          <a:noFill/>
          <a:ln>
            <a:noFill/>
          </a:ln>
        </p:spPr>
      </p:pic>
      <p:pic>
        <p:nvPicPr>
          <p:cNvPr id="4" name="Picture 3" descr="Related image">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9325" y="6336299"/>
            <a:ext cx="390525" cy="296517"/>
          </a:xfrm>
          <a:prstGeom prst="rect">
            <a:avLst/>
          </a:prstGeom>
          <a:noFill/>
          <a:ln>
            <a:noFill/>
          </a:ln>
        </p:spPr>
      </p:pic>
      <p:sp>
        <p:nvSpPr>
          <p:cNvPr id="5" name="Text Box 146"/>
          <p:cNvSpPr txBox="1"/>
          <p:nvPr/>
        </p:nvSpPr>
        <p:spPr>
          <a:xfrm>
            <a:off x="579851" y="5506354"/>
            <a:ext cx="3628390" cy="476250"/>
          </a:xfrm>
          <a:prstGeom prst="rect">
            <a:avLst/>
          </a:prstGeom>
          <a:no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b="1" dirty="0">
                <a:solidFill>
                  <a:srgbClr val="FFFFFF"/>
                </a:solidFill>
                <a:ea typeface="Calibri" panose="020F0502020204030204" pitchFamily="34" charset="0"/>
                <a:cs typeface="Arial" panose="020B0604020202020204" pitchFamily="34" charset="0"/>
              </a:rPr>
              <a:t>76 El </a:t>
            </a:r>
            <a:r>
              <a:rPr lang="en-US" sz="1100" b="1" dirty="0" err="1">
                <a:solidFill>
                  <a:srgbClr val="FFFFFF"/>
                </a:solidFill>
                <a:ea typeface="Calibri" panose="020F0502020204030204" pitchFamily="34" charset="0"/>
                <a:cs typeface="Arial" panose="020B0604020202020204" pitchFamily="34" charset="0"/>
              </a:rPr>
              <a:t>Tayaran</a:t>
            </a:r>
            <a:r>
              <a:rPr lang="en-US" sz="1100" b="1" dirty="0">
                <a:solidFill>
                  <a:srgbClr val="FFFFFF"/>
                </a:solidFill>
                <a:ea typeface="Calibri" panose="020F0502020204030204" pitchFamily="34" charset="0"/>
                <a:cs typeface="Arial" panose="020B0604020202020204" pitchFamily="34" charset="0"/>
              </a:rPr>
              <a:t> St., Nasr City, Cairo, Egypt</a:t>
            </a:r>
            <a:endParaRPr lang="en-US" sz="1100" dirty="0">
              <a:solidFill>
                <a:prstClr val="black"/>
              </a:solidFill>
              <a:ea typeface="Calibri" panose="020F0502020204030204" pitchFamily="34" charset="0"/>
              <a:cs typeface="Arial" panose="020B0604020202020204" pitchFamily="34" charset="0"/>
            </a:endParaRPr>
          </a:p>
        </p:txBody>
      </p:sp>
      <p:sp>
        <p:nvSpPr>
          <p:cNvPr id="6" name="Text Box 154"/>
          <p:cNvSpPr txBox="1"/>
          <p:nvPr/>
        </p:nvSpPr>
        <p:spPr>
          <a:xfrm>
            <a:off x="622592" y="5014932"/>
            <a:ext cx="1697990" cy="3048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200" b="1" dirty="0">
                <a:solidFill>
                  <a:srgbClr val="FFFFFF"/>
                </a:solidFill>
                <a:ea typeface="Calibri" panose="020F0502020204030204" pitchFamily="34" charset="0"/>
                <a:cs typeface="Arial" panose="020B0604020202020204" pitchFamily="34" charset="0"/>
              </a:rPr>
              <a:t>info@namaa-il.com</a:t>
            </a:r>
            <a:endParaRPr lang="en-US" sz="1100" dirty="0">
              <a:solidFill>
                <a:prstClr val="black"/>
              </a:solidFill>
              <a:ea typeface="Calibri" panose="020F0502020204030204" pitchFamily="34" charset="0"/>
              <a:cs typeface="Arial" panose="020B0604020202020204" pitchFamily="34" charset="0"/>
            </a:endParaRPr>
          </a:p>
        </p:txBody>
      </p:sp>
      <p:sp>
        <p:nvSpPr>
          <p:cNvPr id="7" name="Text Box 2"/>
          <p:cNvSpPr txBox="1"/>
          <p:nvPr/>
        </p:nvSpPr>
        <p:spPr>
          <a:xfrm>
            <a:off x="594456" y="6324306"/>
            <a:ext cx="1799590" cy="28448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b="1" dirty="0">
                <a:solidFill>
                  <a:srgbClr val="FFFFFF"/>
                </a:solidFill>
                <a:ea typeface="Calibri" panose="020F0502020204030204" pitchFamily="34" charset="0"/>
                <a:cs typeface="Arial" panose="020B0604020202020204" pitchFamily="34" charset="0"/>
              </a:rPr>
              <a:t>https://namaa-il.com/</a:t>
            </a:r>
            <a:endParaRPr lang="en-US" sz="1100" dirty="0">
              <a:solidFill>
                <a:prstClr val="black"/>
              </a:solidFill>
              <a:ea typeface="Calibri" panose="020F0502020204030204" pitchFamily="34" charset="0"/>
              <a:cs typeface="Arial" panose="020B0604020202020204" pitchFamily="34" charset="0"/>
            </a:endParaRPr>
          </a:p>
        </p:txBody>
      </p:sp>
      <p:sp>
        <p:nvSpPr>
          <p:cNvPr id="8" name="Text Box 6"/>
          <p:cNvSpPr txBox="1"/>
          <p:nvPr/>
        </p:nvSpPr>
        <p:spPr>
          <a:xfrm>
            <a:off x="585566" y="5865896"/>
            <a:ext cx="3929380" cy="40767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b="1" dirty="0">
                <a:solidFill>
                  <a:srgbClr val="FFFFFF"/>
                </a:solidFill>
                <a:ea typeface="Calibri" panose="020F0502020204030204" pitchFamily="34" charset="0"/>
                <a:cs typeface="Arial" panose="020B0604020202020204" pitchFamily="34" charset="0"/>
              </a:rPr>
              <a:t>https://www.linkedin.com/company/namaa-infologistics</a:t>
            </a:r>
            <a:endParaRPr lang="en-US" sz="1100" dirty="0">
              <a:solidFill>
                <a:prstClr val="black"/>
              </a:solidFill>
              <a:ea typeface="Calibri" panose="020F0502020204030204" pitchFamily="34" charset="0"/>
              <a:cs typeface="Arial" panose="020B0604020202020204" pitchFamily="34" charset="0"/>
            </a:endParaRPr>
          </a:p>
        </p:txBody>
      </p:sp>
      <p:pic>
        <p:nvPicPr>
          <p:cNvPr id="9" name="Picture 8" descr="Image result for outlook logo round">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4886" y="4990734"/>
            <a:ext cx="369570" cy="369570"/>
          </a:xfrm>
          <a:prstGeom prst="rect">
            <a:avLst/>
          </a:prstGeom>
          <a:noFill/>
          <a:ln>
            <a:noFill/>
          </a:ln>
        </p:spPr>
      </p:pic>
      <p:sp>
        <p:nvSpPr>
          <p:cNvPr id="10" name="Rectangle 9"/>
          <p:cNvSpPr/>
          <p:nvPr/>
        </p:nvSpPr>
        <p:spPr>
          <a:xfrm>
            <a:off x="0" y="0"/>
            <a:ext cx="2107769" cy="914400"/>
          </a:xfrm>
          <a:prstGeom prst="rect">
            <a:avLst/>
          </a:prstGeom>
          <a:solidFill>
            <a:srgbClr val="7A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5982347" y="0"/>
            <a:ext cx="6209654" cy="914400"/>
          </a:xfrm>
          <a:prstGeom prst="rect">
            <a:avLst/>
          </a:prstGeom>
          <a:solidFill>
            <a:srgbClr val="7A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2107769" y="0"/>
            <a:ext cx="3874578" cy="914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r>
              <a:rPr lang="en-US" sz="5400" b="1" spc="50" dirty="0">
                <a:ln w="9525" cmpd="sng">
                  <a:solidFill>
                    <a:srgbClr val="5B9BD5"/>
                  </a:solidFill>
                  <a:prstDash val="solid"/>
                </a:ln>
                <a:solidFill>
                  <a:srgbClr val="70AD47">
                    <a:tint val="1000"/>
                  </a:srgbClr>
                </a:solidFill>
                <a:effectLst>
                  <a:glow rad="38100">
                    <a:srgbClr val="5B9BD5">
                      <a:alpha val="40000"/>
                    </a:srgbClr>
                  </a:glow>
                </a:effectLst>
              </a:rPr>
              <a:t>Thank You</a:t>
            </a:r>
          </a:p>
        </p:txBody>
      </p:sp>
    </p:spTree>
    <p:extLst>
      <p:ext uri="{BB962C8B-B14F-4D97-AF65-F5344CB8AC3E}">
        <p14:creationId xmlns:p14="http://schemas.microsoft.com/office/powerpoint/2010/main" val="2981048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30270" y="1463635"/>
            <a:ext cx="9131458" cy="1261884"/>
          </a:xfrm>
          <a:prstGeom prst="rect">
            <a:avLst/>
          </a:prstGeom>
          <a:noFill/>
          <a:ln w="25400">
            <a:solidFill>
              <a:schemeClr val="accent1">
                <a:lumMod val="50000"/>
              </a:schemeClr>
            </a:solidFill>
          </a:ln>
        </p:spPr>
        <p:txBody>
          <a:bodyPr wrap="square" rtlCol="0">
            <a:spAutoFit/>
          </a:bodyPr>
          <a:lstStyle/>
          <a:p>
            <a:pPr algn="ctr"/>
            <a:r>
              <a:rPr lang="en-US" b="1" dirty="0">
                <a:solidFill>
                  <a:srgbClr val="C00000"/>
                </a:solidFill>
              </a:rPr>
              <a:t>Vision </a:t>
            </a:r>
          </a:p>
          <a:p>
            <a:pPr algn="ctr"/>
            <a:r>
              <a:rPr lang="en-US" sz="2000" dirty="0">
                <a:solidFill>
                  <a:schemeClr val="accent1">
                    <a:lumMod val="50000"/>
                  </a:schemeClr>
                </a:solidFill>
              </a:rPr>
              <a:t>To be the most preferred IT &amp; BPO partner in MEA region through delivering the best in class software solutions and services </a:t>
            </a:r>
          </a:p>
          <a:p>
            <a:r>
              <a:rPr lang="en-US" dirty="0"/>
              <a:t>  </a:t>
            </a:r>
          </a:p>
        </p:txBody>
      </p:sp>
      <p:grpSp>
        <p:nvGrpSpPr>
          <p:cNvPr id="19" name="Group 18"/>
          <p:cNvGrpSpPr/>
          <p:nvPr/>
        </p:nvGrpSpPr>
        <p:grpSpPr>
          <a:xfrm>
            <a:off x="405722" y="256437"/>
            <a:ext cx="11411140" cy="91440"/>
            <a:chOff x="1564702" y="875769"/>
            <a:chExt cx="4470191" cy="71277"/>
          </a:xfrm>
        </p:grpSpPr>
        <p:sp>
          <p:nvSpPr>
            <p:cNvPr id="20" name="Rectangle 19"/>
            <p:cNvSpPr/>
            <p:nvPr/>
          </p:nvSpPr>
          <p:spPr>
            <a:xfrm rot="16200000" flipH="1">
              <a:off x="2675053" y="-234581"/>
              <a:ext cx="71276" cy="22919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1" name="Rectangle 20"/>
            <p:cNvSpPr/>
            <p:nvPr/>
          </p:nvSpPr>
          <p:spPr>
            <a:xfrm rot="16200000" flipH="1">
              <a:off x="4905059" y="-182935"/>
              <a:ext cx="71130" cy="2188538"/>
            </a:xfrm>
            <a:prstGeom prst="rect">
              <a:avLst/>
            </a:prstGeom>
            <a:solidFill>
              <a:srgbClr val="D22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33" name="Footer Placeholder 3"/>
          <p:cNvSpPr>
            <a:spLocks noGrp="1"/>
          </p:cNvSpPr>
          <p:nvPr>
            <p:ph type="ftr" sz="quarter" idx="11"/>
          </p:nvPr>
        </p:nvSpPr>
        <p:spPr>
          <a:xfrm>
            <a:off x="3983181" y="6332444"/>
            <a:ext cx="4114800" cy="365125"/>
          </a:xfrm>
        </p:spPr>
        <p:txBody>
          <a:bodyPr/>
          <a:lstStyle/>
          <a:p>
            <a:r>
              <a:rPr lang="en-US" dirty="0">
                <a:hlinkClick r:id="rId2"/>
              </a:rPr>
              <a:t>www.namaa-il.com</a:t>
            </a:r>
            <a:endParaRPr lang="en-US" dirty="0"/>
          </a:p>
          <a:p>
            <a:r>
              <a:rPr lang="en-US" dirty="0"/>
              <a:t> © 2024 All rights reserved to Namaa InfoLogistics </a:t>
            </a:r>
          </a:p>
        </p:txBody>
      </p:sp>
      <p:sp>
        <p:nvSpPr>
          <p:cNvPr id="4" name="Rectangle 3"/>
          <p:cNvSpPr/>
          <p:nvPr/>
        </p:nvSpPr>
        <p:spPr>
          <a:xfrm>
            <a:off x="7817280" y="378466"/>
            <a:ext cx="4329839" cy="523220"/>
          </a:xfrm>
          <a:prstGeom prst="rect">
            <a:avLst/>
          </a:prstGeom>
          <a:noFill/>
        </p:spPr>
        <p:txBody>
          <a:bodyPr wrap="none" lIns="91440" tIns="45720" rIns="91440" bIns="45720">
            <a:spAutoFit/>
          </a:bodyPr>
          <a:lstStyle/>
          <a:p>
            <a:pPr algn="ctr"/>
            <a:r>
              <a:rPr lang="en-US" sz="2800" b="1" dirty="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rPr>
              <a:t>About Namaa InfoLogistics  </a:t>
            </a:r>
          </a:p>
        </p:txBody>
      </p:sp>
      <p:sp>
        <p:nvSpPr>
          <p:cNvPr id="11" name="TextBox 10"/>
          <p:cNvSpPr txBox="1"/>
          <p:nvPr/>
        </p:nvSpPr>
        <p:spPr>
          <a:xfrm>
            <a:off x="2410264" y="3287469"/>
            <a:ext cx="7371471" cy="2031325"/>
          </a:xfrm>
          <a:prstGeom prst="rect">
            <a:avLst/>
          </a:prstGeom>
          <a:noFill/>
          <a:ln w="25400">
            <a:solidFill>
              <a:schemeClr val="accent1">
                <a:lumMod val="50000"/>
              </a:schemeClr>
            </a:solidFill>
          </a:ln>
        </p:spPr>
        <p:txBody>
          <a:bodyPr wrap="square" rtlCol="0">
            <a:spAutoFit/>
          </a:bodyPr>
          <a:lstStyle/>
          <a:p>
            <a:pPr algn="ctr"/>
            <a:r>
              <a:rPr lang="en-US" b="1" dirty="0">
                <a:solidFill>
                  <a:srgbClr val="C00000"/>
                </a:solidFill>
              </a:rPr>
              <a:t>Mission </a:t>
            </a:r>
          </a:p>
          <a:p>
            <a:pPr marL="285750" indent="-285750">
              <a:buFont typeface="Wingdings" panose="05000000000000000000" pitchFamily="2" charset="2"/>
              <a:buChar char="ü"/>
            </a:pPr>
            <a:r>
              <a:rPr lang="en-US" dirty="0">
                <a:solidFill>
                  <a:schemeClr val="accent1">
                    <a:lumMod val="50000"/>
                  </a:schemeClr>
                </a:solidFill>
              </a:rPr>
              <a:t>Delivering the most comprehensive high-quality services to our clients; meeting their ever dynamic business needs</a:t>
            </a:r>
          </a:p>
          <a:p>
            <a:pPr marL="285750" indent="-285750">
              <a:buFont typeface="Wingdings" panose="05000000000000000000" pitchFamily="2" charset="2"/>
              <a:buChar char="ü"/>
            </a:pPr>
            <a:r>
              <a:rPr lang="en-US" dirty="0">
                <a:solidFill>
                  <a:schemeClr val="accent1">
                    <a:lumMod val="50000"/>
                  </a:schemeClr>
                </a:solidFill>
              </a:rPr>
              <a:t>We are obligated to build and sustain long-term partnerships with clients, providing them with state-of-the-art services supported by innovative technologies, products and industry insights</a:t>
            </a:r>
          </a:p>
          <a:p>
            <a:pPr marL="285750" indent="-285750">
              <a:buFont typeface="Wingdings" panose="05000000000000000000" pitchFamily="2" charset="2"/>
              <a:buChar char="ü"/>
            </a:pPr>
            <a:r>
              <a:rPr lang="en-US" dirty="0">
                <a:solidFill>
                  <a:schemeClr val="accent1">
                    <a:lumMod val="50000"/>
                  </a:schemeClr>
                </a:solidFill>
              </a:rPr>
              <a:t>Our people are distinguished and trusted for their deep expertise</a:t>
            </a:r>
          </a:p>
        </p:txBody>
      </p:sp>
    </p:spTree>
    <p:extLst>
      <p:ext uri="{BB962C8B-B14F-4D97-AF65-F5344CB8AC3E}">
        <p14:creationId xmlns:p14="http://schemas.microsoft.com/office/powerpoint/2010/main" val="424753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7F3A3-DB2D-4DE0-BEF9-3E39E13D43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24" name="Straight Connector 23"/>
          <p:cNvCxnSpPr/>
          <p:nvPr/>
        </p:nvCxnSpPr>
        <p:spPr>
          <a:xfrm>
            <a:off x="4302665" y="623923"/>
            <a:ext cx="1" cy="5646162"/>
          </a:xfrm>
          <a:prstGeom prst="line">
            <a:avLst/>
          </a:prstGeom>
          <a:ln>
            <a:solidFill>
              <a:srgbClr val="9A0000"/>
            </a:solidFill>
            <a:prstDash val="lgDash"/>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5438267-62C6-49ED-9909-9DB0498E4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68" y="1191097"/>
            <a:ext cx="3371847" cy="932578"/>
          </a:xfrm>
          <a:prstGeom prst="rect">
            <a:avLst/>
          </a:prstGeom>
        </p:spPr>
      </p:pic>
      <p:pic>
        <p:nvPicPr>
          <p:cNvPr id="12" name="Picture 11">
            <a:extLst>
              <a:ext uri="{FF2B5EF4-FFF2-40B4-BE49-F238E27FC236}">
                <a16:creationId xmlns:a16="http://schemas.microsoft.com/office/drawing/2014/main" id="{534831B7-B0DE-4F07-B95B-5ABCB60E9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548" y="3248020"/>
            <a:ext cx="2366482" cy="534798"/>
          </a:xfrm>
          <a:prstGeom prst="rect">
            <a:avLst/>
          </a:prstGeom>
        </p:spPr>
      </p:pic>
      <p:pic>
        <p:nvPicPr>
          <p:cNvPr id="1026" name="Picture 2" descr="AMTS 2021 | Shanghai International Automotive Manufacturing ...">
            <a:extLst>
              <a:ext uri="{FF2B5EF4-FFF2-40B4-BE49-F238E27FC236}">
                <a16:creationId xmlns:a16="http://schemas.microsoft.com/office/drawing/2014/main" id="{039DF6EE-C10D-4717-859D-CE93B96A83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372" y="5408752"/>
            <a:ext cx="2596418" cy="11257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4DF8FEDA-5D3B-4BB0-9DCB-0CB8B0D279C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46210" y="2337211"/>
            <a:ext cx="2492605" cy="627816"/>
          </a:xfrm>
          <a:prstGeom prst="rect">
            <a:avLst/>
          </a:prstGeom>
          <a:noFill/>
          <a:ln>
            <a:noFill/>
          </a:ln>
        </p:spPr>
      </p:pic>
      <p:pic>
        <p:nvPicPr>
          <p:cNvPr id="2050" name="Picture 2" descr="Image result for mcit">
            <a:extLst>
              <a:ext uri="{FF2B5EF4-FFF2-40B4-BE49-F238E27FC236}">
                <a16:creationId xmlns:a16="http://schemas.microsoft.com/office/drawing/2014/main" id="{3AFB35B5-DAB1-4802-8025-295ADAA1AF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2969" y="492457"/>
            <a:ext cx="5440862" cy="19009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وزارة التخطيط المصرية">
            <a:extLst>
              <a:ext uri="{FF2B5EF4-FFF2-40B4-BE49-F238E27FC236}">
                <a16:creationId xmlns:a16="http://schemas.microsoft.com/office/drawing/2014/main" id="{F0F225AA-0785-4F66-BE8E-4514B32AD89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652" r="21066"/>
          <a:stretch/>
        </p:blipFill>
        <p:spPr bwMode="auto">
          <a:xfrm>
            <a:off x="4516633" y="2534806"/>
            <a:ext cx="1034570" cy="10521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وزارة الزراعة المصرية">
            <a:extLst>
              <a:ext uri="{FF2B5EF4-FFF2-40B4-BE49-F238E27FC236}">
                <a16:creationId xmlns:a16="http://schemas.microsoft.com/office/drawing/2014/main" id="{1028B492-0AA5-4A48-97D0-E9C81F8FFF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5877" y="2393424"/>
            <a:ext cx="1317713" cy="11791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FDD1DC26-5489-487B-BF0D-5B59BF0E0266}"/>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8877890" y="2207431"/>
            <a:ext cx="1034570" cy="1284523"/>
          </a:xfrm>
          <a:prstGeom prst="rect">
            <a:avLst/>
          </a:prstGeom>
          <a:noFill/>
          <a:ln>
            <a:noFill/>
          </a:ln>
        </p:spPr>
      </p:pic>
      <p:pic>
        <p:nvPicPr>
          <p:cNvPr id="2056" name="Picture 8" descr="Image result for وزارة الطيران المدني">
            <a:extLst>
              <a:ext uri="{FF2B5EF4-FFF2-40B4-BE49-F238E27FC236}">
                <a16:creationId xmlns:a16="http://schemas.microsoft.com/office/drawing/2014/main" id="{AF981018-1B4C-4098-83FD-82EEDAE8559A}"/>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1713" r="12487"/>
          <a:stretch/>
        </p:blipFill>
        <p:spPr bwMode="auto">
          <a:xfrm>
            <a:off x="10174734" y="2374781"/>
            <a:ext cx="1448973" cy="107462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BD4B2799-F890-4869-9058-11A02363951B}"/>
              </a:ext>
            </a:extLst>
          </p:cNvPr>
          <p:cNvCxnSpPr>
            <a:cxnSpLocks/>
          </p:cNvCxnSpPr>
          <p:nvPr/>
        </p:nvCxnSpPr>
        <p:spPr>
          <a:xfrm flipV="1">
            <a:off x="4329366" y="3662264"/>
            <a:ext cx="7862634" cy="30683"/>
          </a:xfrm>
          <a:prstGeom prst="line">
            <a:avLst/>
          </a:prstGeom>
          <a:ln>
            <a:solidFill>
              <a:srgbClr val="9A0000"/>
            </a:solidFill>
            <a:prstDash val="lgDash"/>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E1EA0C82-9D99-4E6F-A479-18BBB4F341EA}"/>
              </a:ext>
            </a:extLst>
          </p:cNvPr>
          <p:cNvPicPr>
            <a:picLocks noChangeAspect="1"/>
          </p:cNvPicPr>
          <p:nvPr/>
        </p:nvPicPr>
        <p:blipFill>
          <a:blip r:embed="rId11"/>
          <a:stretch>
            <a:fillRect/>
          </a:stretch>
        </p:blipFill>
        <p:spPr>
          <a:xfrm>
            <a:off x="5955582" y="3760718"/>
            <a:ext cx="4395636" cy="1011385"/>
          </a:xfrm>
          <a:prstGeom prst="rect">
            <a:avLst/>
          </a:prstGeom>
        </p:spPr>
      </p:pic>
      <p:sp>
        <p:nvSpPr>
          <p:cNvPr id="25" name="TextBox 24">
            <a:extLst>
              <a:ext uri="{FF2B5EF4-FFF2-40B4-BE49-F238E27FC236}">
                <a16:creationId xmlns:a16="http://schemas.microsoft.com/office/drawing/2014/main" id="{0FC79882-3A9D-4AED-B099-2D3270EA4F87}"/>
              </a:ext>
            </a:extLst>
          </p:cNvPr>
          <p:cNvSpPr txBox="1"/>
          <p:nvPr/>
        </p:nvSpPr>
        <p:spPr>
          <a:xfrm>
            <a:off x="6230139" y="4486350"/>
            <a:ext cx="4468713"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iro" pitchFamily="2" charset="-78"/>
                <a:ea typeface="+mn-ea"/>
                <a:cs typeface="Cairo" pitchFamily="2" charset="-78"/>
              </a:rPr>
              <a:t>Content Digitization</a:t>
            </a:r>
            <a:endParaRPr kumimoji="0" lang="en-US" sz="1800" b="1" i="0" u="none" strike="noStrike" kern="1200" cap="none" spc="0" normalizeH="0" baseline="0" noProof="0" dirty="0">
              <a:ln>
                <a:noFill/>
              </a:ln>
              <a:solidFill>
                <a:prstClr val="black"/>
              </a:solidFill>
              <a:effectLst/>
              <a:uLnTx/>
              <a:uFillTx/>
              <a:latin typeface="Cairo" pitchFamily="2" charset="-78"/>
              <a:ea typeface="+mn-ea"/>
              <a:cs typeface="Cairo" pitchFamily="2" charset="-78"/>
            </a:endParaRPr>
          </a:p>
        </p:txBody>
      </p:sp>
      <p:pic>
        <p:nvPicPr>
          <p:cNvPr id="9" name="Picture 2" descr="Image result for اكاديمية الفنون">
            <a:extLst>
              <a:ext uri="{FF2B5EF4-FFF2-40B4-BE49-F238E27FC236}">
                <a16:creationId xmlns:a16="http://schemas.microsoft.com/office/drawing/2014/main" id="{56AB1007-CD31-4BFF-B2E5-A941BF7663C0}"/>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1253" r="1" b="11000"/>
          <a:stretch/>
        </p:blipFill>
        <p:spPr bwMode="auto">
          <a:xfrm>
            <a:off x="8187645" y="4925234"/>
            <a:ext cx="1493051" cy="11944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روزليوسف">
            <a:extLst>
              <a:ext uri="{FF2B5EF4-FFF2-40B4-BE49-F238E27FC236}">
                <a16:creationId xmlns:a16="http://schemas.microsoft.com/office/drawing/2014/main" id="{71550614-C960-48BC-AD7D-B873E9D39737}"/>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16589" b="19393"/>
          <a:stretch/>
        </p:blipFill>
        <p:spPr bwMode="auto">
          <a:xfrm>
            <a:off x="9882039" y="5221928"/>
            <a:ext cx="2229757" cy="713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وزارة التجارة والصناعة المصرية | الاقتصادي">
            <a:extLst>
              <a:ext uri="{FF2B5EF4-FFF2-40B4-BE49-F238E27FC236}">
                <a16:creationId xmlns:a16="http://schemas.microsoft.com/office/drawing/2014/main" id="{9F3D0853-9521-4873-B93B-B661FF17013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0" y="2357480"/>
            <a:ext cx="1215095" cy="12150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دار أخبار اليوم - ويكيبيديا">
            <a:extLst>
              <a:ext uri="{FF2B5EF4-FFF2-40B4-BE49-F238E27FC236}">
                <a16:creationId xmlns:a16="http://schemas.microsoft.com/office/drawing/2014/main" id="{B00F4FC6-9CAF-F84A-14C3-3F734A297A5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30139" y="5094192"/>
            <a:ext cx="2009374" cy="1011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جريدة الجمهورية | Media Ownership Monitor">
            <a:extLst>
              <a:ext uri="{FF2B5EF4-FFF2-40B4-BE49-F238E27FC236}">
                <a16:creationId xmlns:a16="http://schemas.microsoft.com/office/drawing/2014/main" id="{4E8C936D-649E-79A8-8449-4CB488B71CE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80596" y="5094192"/>
            <a:ext cx="1548872" cy="11053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وظائف وفرص عمل فى امان للاستثمار واداره المشروعات - مصر (2022)">
            <a:extLst>
              <a:ext uri="{FF2B5EF4-FFF2-40B4-BE49-F238E27FC236}">
                <a16:creationId xmlns:a16="http://schemas.microsoft.com/office/drawing/2014/main" id="{099D553F-0347-616A-819B-ED3169B4FC0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82879" y="553749"/>
            <a:ext cx="1842735" cy="9454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102D50A-C8A1-469F-89C0-E7C4D4A7FD0E}"/>
              </a:ext>
            </a:extLst>
          </p:cNvPr>
          <p:cNvSpPr/>
          <p:nvPr/>
        </p:nvSpPr>
        <p:spPr>
          <a:xfrm>
            <a:off x="9617187" y="19885"/>
            <a:ext cx="3016887"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Arial" panose="020B0604020202020204" pitchFamily="34" charset="0"/>
              </a:rPr>
              <a:t>Clients</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83787163-274C-F40E-D52E-32DD7CA385D1}"/>
              </a:ext>
            </a:extLst>
          </p:cNvPr>
          <p:cNvGrpSpPr/>
          <p:nvPr/>
        </p:nvGrpSpPr>
        <p:grpSpPr>
          <a:xfrm>
            <a:off x="510768" y="385602"/>
            <a:ext cx="9663966" cy="106855"/>
            <a:chOff x="1564702" y="875769"/>
            <a:chExt cx="4470191" cy="71277"/>
          </a:xfrm>
        </p:grpSpPr>
        <p:sp>
          <p:nvSpPr>
            <p:cNvPr id="10" name="Rectangle 9">
              <a:extLst>
                <a:ext uri="{FF2B5EF4-FFF2-40B4-BE49-F238E27FC236}">
                  <a16:creationId xmlns:a16="http://schemas.microsoft.com/office/drawing/2014/main" id="{AFD759BE-2B4B-2606-69F1-28909EDB4DCF}"/>
                </a:ext>
              </a:extLst>
            </p:cNvPr>
            <p:cNvSpPr/>
            <p:nvPr/>
          </p:nvSpPr>
          <p:spPr>
            <a:xfrm rot="16200000" flipH="1">
              <a:off x="2675053" y="-234581"/>
              <a:ext cx="71276" cy="22919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5019DDC-812C-42F8-3377-6569C5BD8E6F}"/>
                </a:ext>
              </a:extLst>
            </p:cNvPr>
            <p:cNvSpPr/>
            <p:nvPr/>
          </p:nvSpPr>
          <p:spPr>
            <a:xfrm rot="16200000" flipH="1">
              <a:off x="4905059" y="-182935"/>
              <a:ext cx="71130" cy="2188538"/>
            </a:xfrm>
            <a:prstGeom prst="rect">
              <a:avLst/>
            </a:prstGeom>
            <a:solidFill>
              <a:srgbClr val="D22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3" name="Picture 2" descr="وزارة التخطيط والتنمية الاقتصادية (مصر) - ويكيبيديا">
            <a:extLst>
              <a:ext uri="{FF2B5EF4-FFF2-40B4-BE49-F238E27FC236}">
                <a16:creationId xmlns:a16="http://schemas.microsoft.com/office/drawing/2014/main" id="{D50A4C04-6D49-46B3-88DF-5C0809B5F8D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0204" y="3872507"/>
            <a:ext cx="4257613" cy="1383170"/>
          </a:xfrm>
          <a:prstGeom prst="rect">
            <a:avLst/>
          </a:prstGeom>
          <a:noFill/>
          <a:extLst>
            <a:ext uri="{909E8E84-426E-40DD-AFC4-6F175D3DCCD1}">
              <a14:hiddenFill xmlns:a14="http://schemas.microsoft.com/office/drawing/2010/main">
                <a:solidFill>
                  <a:srgbClr val="FFFFFF"/>
                </a:solidFill>
              </a14:hiddenFill>
            </a:ext>
          </a:extLst>
        </p:spPr>
      </p:pic>
      <p:sp>
        <p:nvSpPr>
          <p:cNvPr id="28" name="Footer Placeholder 3">
            <a:extLst>
              <a:ext uri="{FF2B5EF4-FFF2-40B4-BE49-F238E27FC236}">
                <a16:creationId xmlns:a16="http://schemas.microsoft.com/office/drawing/2014/main" id="{53093F23-A6C4-44AA-B662-374E457647A8}"/>
              </a:ext>
            </a:extLst>
          </p:cNvPr>
          <p:cNvSpPr>
            <a:spLocks noGrp="1"/>
          </p:cNvSpPr>
          <p:nvPr>
            <p:ph type="ftr" sz="quarter" idx="11"/>
          </p:nvPr>
        </p:nvSpPr>
        <p:spPr>
          <a:xfrm>
            <a:off x="3979915" y="6403321"/>
            <a:ext cx="4114800" cy="365125"/>
          </a:xfrm>
        </p:spPr>
        <p:txBody>
          <a:bodyPr/>
          <a:lstStyle/>
          <a:p>
            <a:r>
              <a:rPr lang="en-US" dirty="0">
                <a:hlinkClick r:id="rId19"/>
              </a:rPr>
              <a:t>www.namaa-il.com</a:t>
            </a:r>
            <a:endParaRPr lang="en-US" dirty="0"/>
          </a:p>
          <a:p>
            <a:r>
              <a:rPr lang="en-US" dirty="0"/>
              <a:t> © 2024 All rights reserved to Namaa InfoLogistics </a:t>
            </a:r>
          </a:p>
        </p:txBody>
      </p:sp>
      <p:pic>
        <p:nvPicPr>
          <p:cNvPr id="15" name="Picture 14">
            <a:extLst>
              <a:ext uri="{FF2B5EF4-FFF2-40B4-BE49-F238E27FC236}">
                <a16:creationId xmlns:a16="http://schemas.microsoft.com/office/drawing/2014/main" id="{3AD9E33D-AAC4-4CAE-A577-694D2920228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05049" y="2274569"/>
            <a:ext cx="1044894" cy="1476120"/>
          </a:xfrm>
          <a:prstGeom prst="rect">
            <a:avLst/>
          </a:prstGeom>
        </p:spPr>
      </p:pic>
      <p:sp>
        <p:nvSpPr>
          <p:cNvPr id="31" name="TextBox 30">
            <a:extLst>
              <a:ext uri="{FF2B5EF4-FFF2-40B4-BE49-F238E27FC236}">
                <a16:creationId xmlns:a16="http://schemas.microsoft.com/office/drawing/2014/main" id="{6AEEE68B-75CE-4436-B6D1-A78EFCB61CB7}"/>
              </a:ext>
            </a:extLst>
          </p:cNvPr>
          <p:cNvSpPr txBox="1"/>
          <p:nvPr/>
        </p:nvSpPr>
        <p:spPr>
          <a:xfrm>
            <a:off x="112919" y="657111"/>
            <a:ext cx="527864" cy="584775"/>
          </a:xfrm>
          <a:prstGeom prst="rect">
            <a:avLst/>
          </a:prstGeom>
          <a:noFill/>
        </p:spPr>
        <p:txBody>
          <a:bodyPr wrap="square">
            <a:spAutoFit/>
          </a:bodyPr>
          <a:lstStyle/>
          <a:p>
            <a:r>
              <a:rPr lang="en-US" sz="3200" b="1" dirty="0">
                <a:solidFill>
                  <a:srgbClr val="005182"/>
                </a:solidFill>
              </a:rPr>
              <a:t>②</a:t>
            </a:r>
          </a:p>
        </p:txBody>
      </p:sp>
    </p:spTree>
    <p:extLst>
      <p:ext uri="{BB962C8B-B14F-4D97-AF65-F5344CB8AC3E}">
        <p14:creationId xmlns:p14="http://schemas.microsoft.com/office/powerpoint/2010/main" val="1487466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125117" y="384499"/>
            <a:ext cx="9663966" cy="106855"/>
            <a:chOff x="1564702" y="875769"/>
            <a:chExt cx="4470191" cy="71277"/>
          </a:xfrm>
        </p:grpSpPr>
        <p:sp>
          <p:nvSpPr>
            <p:cNvPr id="46" name="Rectangle 45"/>
            <p:cNvSpPr/>
            <p:nvPr/>
          </p:nvSpPr>
          <p:spPr>
            <a:xfrm rot="16200000" flipH="1">
              <a:off x="2675053" y="-234581"/>
              <a:ext cx="71276" cy="22919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p:cNvSpPr/>
            <p:nvPr/>
          </p:nvSpPr>
          <p:spPr>
            <a:xfrm rot="16200000" flipH="1">
              <a:off x="4905059" y="-182935"/>
              <a:ext cx="71130" cy="2188538"/>
            </a:xfrm>
            <a:prstGeom prst="rect">
              <a:avLst/>
            </a:prstGeom>
            <a:solidFill>
              <a:srgbClr val="D22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id="{1505B454-06A3-C46F-A060-7A630863D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552" y="1221509"/>
            <a:ext cx="4245892" cy="2190280"/>
          </a:xfrm>
          <a:prstGeom prst="rect">
            <a:avLst/>
          </a:prstGeom>
        </p:spPr>
      </p:pic>
      <p:pic>
        <p:nvPicPr>
          <p:cNvPr id="3" name="Picture 2">
            <a:extLst>
              <a:ext uri="{FF2B5EF4-FFF2-40B4-BE49-F238E27FC236}">
                <a16:creationId xmlns:a16="http://schemas.microsoft.com/office/drawing/2014/main" id="{B1A4F35B-A9D0-DB5C-7F79-89F7DBE5D3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8662" y="1318075"/>
            <a:ext cx="2747804" cy="1997147"/>
          </a:xfrm>
          <a:prstGeom prst="rect">
            <a:avLst/>
          </a:prstGeom>
        </p:spPr>
      </p:pic>
      <p:pic>
        <p:nvPicPr>
          <p:cNvPr id="7" name="Picture 6">
            <a:extLst>
              <a:ext uri="{FF2B5EF4-FFF2-40B4-BE49-F238E27FC236}">
                <a16:creationId xmlns:a16="http://schemas.microsoft.com/office/drawing/2014/main" id="{7DC171C7-C028-0973-9609-AA0C86CABD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2849" y="4303039"/>
            <a:ext cx="4446301" cy="1387213"/>
          </a:xfrm>
          <a:prstGeom prst="rect">
            <a:avLst/>
          </a:prstGeom>
        </p:spPr>
      </p:pic>
      <p:sp>
        <p:nvSpPr>
          <p:cNvPr id="8" name="Rectangle 7">
            <a:extLst>
              <a:ext uri="{FF2B5EF4-FFF2-40B4-BE49-F238E27FC236}">
                <a16:creationId xmlns:a16="http://schemas.microsoft.com/office/drawing/2014/main" id="{7205A95F-1DD0-4B55-A013-0857615ABF5E}"/>
              </a:ext>
            </a:extLst>
          </p:cNvPr>
          <p:cNvSpPr/>
          <p:nvPr/>
        </p:nvSpPr>
        <p:spPr>
          <a:xfrm>
            <a:off x="9943104" y="53095"/>
            <a:ext cx="2281137"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Arial" panose="020B0604020202020204" pitchFamily="34" charset="0"/>
              </a:rPr>
              <a:t>Partners </a:t>
            </a:r>
            <a:endParaRPr kumimoji="0" lang="en-US" sz="44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ooter Placeholder 3">
            <a:extLst>
              <a:ext uri="{FF2B5EF4-FFF2-40B4-BE49-F238E27FC236}">
                <a16:creationId xmlns:a16="http://schemas.microsoft.com/office/drawing/2014/main" id="{3069A8CC-2D3D-4120-817A-56FAB7192A2C}"/>
              </a:ext>
            </a:extLst>
          </p:cNvPr>
          <p:cNvSpPr txBox="1">
            <a:spLocks/>
          </p:cNvSpPr>
          <p:nvPr/>
        </p:nvSpPr>
        <p:spPr>
          <a:xfrm>
            <a:off x="3516207" y="6484936"/>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226DB">
                    <a:lumMod val="50000"/>
                  </a:srgb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www.namaa-il.com</a:t>
            </a:r>
            <a:endParaRPr kumimoji="0" lang="en-US" sz="1200" b="0" i="0" u="none" strike="noStrike" kern="1200" cap="none" spc="0" normalizeH="0" baseline="0" noProof="0" dirty="0">
              <a:ln>
                <a:noFill/>
              </a:ln>
              <a:solidFill>
                <a:srgbClr val="1226DB">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 2024 All rights reserved to Namaa InfoLogistics </a:t>
            </a:r>
          </a:p>
        </p:txBody>
      </p:sp>
      <p:sp>
        <p:nvSpPr>
          <p:cNvPr id="11" name="TextBox 10">
            <a:extLst>
              <a:ext uri="{FF2B5EF4-FFF2-40B4-BE49-F238E27FC236}">
                <a16:creationId xmlns:a16="http://schemas.microsoft.com/office/drawing/2014/main" id="{918AB03A-2B4F-45D7-96F1-34713C87318A}"/>
              </a:ext>
            </a:extLst>
          </p:cNvPr>
          <p:cNvSpPr txBox="1"/>
          <p:nvPr/>
        </p:nvSpPr>
        <p:spPr>
          <a:xfrm>
            <a:off x="125118" y="650799"/>
            <a:ext cx="563251" cy="584775"/>
          </a:xfrm>
          <a:prstGeom prst="rect">
            <a:avLst/>
          </a:prstGeom>
          <a:noFill/>
        </p:spPr>
        <p:txBody>
          <a:bodyPr wrap="square">
            <a:spAutoFit/>
          </a:bodyPr>
          <a:lstStyle/>
          <a:p>
            <a:r>
              <a:rPr lang="en-US" sz="3200" b="1" dirty="0">
                <a:solidFill>
                  <a:srgbClr val="005182"/>
                </a:solidFill>
              </a:rPr>
              <a:t>③</a:t>
            </a:r>
          </a:p>
        </p:txBody>
      </p:sp>
    </p:spTree>
    <p:extLst>
      <p:ext uri="{BB962C8B-B14F-4D97-AF65-F5344CB8AC3E}">
        <p14:creationId xmlns:p14="http://schemas.microsoft.com/office/powerpoint/2010/main" val="216715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2"/>
          <p:cNvSpPr txBox="1">
            <a:spLocks noChangeArrowheads="1"/>
          </p:cNvSpPr>
          <p:nvPr/>
        </p:nvSpPr>
        <p:spPr bwMode="auto">
          <a:xfrm>
            <a:off x="2412316" y="1707077"/>
            <a:ext cx="1673087" cy="108854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b="1" dirty="0">
                <a:solidFill>
                  <a:srgbClr val="1F4E79"/>
                </a:solidFill>
                <a:effectLst/>
                <a:latin typeface="Calibri" panose="020F0502020204030204" pitchFamily="34" charset="0"/>
                <a:ea typeface="Calibri" panose="020F0502020204030204" pitchFamily="34" charset="0"/>
                <a:cs typeface="Arial" panose="020B0604020202020204" pitchFamily="34" charset="0"/>
              </a:rPr>
              <a:t>Enterprise Content Management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47" name="Text Box 2"/>
          <p:cNvSpPr txBox="1">
            <a:spLocks noChangeArrowheads="1"/>
          </p:cNvSpPr>
          <p:nvPr/>
        </p:nvSpPr>
        <p:spPr bwMode="auto">
          <a:xfrm>
            <a:off x="2434475" y="4941907"/>
            <a:ext cx="1618898" cy="88562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b="1" dirty="0">
                <a:solidFill>
                  <a:srgbClr val="1F4E79"/>
                </a:solidFill>
                <a:latin typeface="Calibri" panose="020F0502020204030204" pitchFamily="34" charset="0"/>
                <a:ea typeface="Calibri" panose="020F0502020204030204" pitchFamily="34" charset="0"/>
                <a:cs typeface="Arial" panose="020B0604020202020204" pitchFamily="34" charset="0"/>
              </a:rPr>
              <a:t>Fixed </a:t>
            </a:r>
            <a:br>
              <a:rPr lang="en-US" b="1" dirty="0">
                <a:solidFill>
                  <a:srgbClr val="1F4E79"/>
                </a:solidFill>
                <a:latin typeface="Calibri" panose="020F0502020204030204" pitchFamily="34" charset="0"/>
                <a:ea typeface="Calibri" panose="020F0502020204030204" pitchFamily="34" charset="0"/>
                <a:cs typeface="Arial" panose="020B0604020202020204" pitchFamily="34" charset="0"/>
              </a:rPr>
            </a:br>
            <a:r>
              <a:rPr lang="en-US" b="1" dirty="0">
                <a:solidFill>
                  <a:srgbClr val="1F4E79"/>
                </a:solidFill>
                <a:latin typeface="Calibri" panose="020F0502020204030204" pitchFamily="34" charset="0"/>
                <a:ea typeface="Calibri" panose="020F0502020204030204" pitchFamily="34" charset="0"/>
                <a:cs typeface="Arial" panose="020B0604020202020204" pitchFamily="34" charset="0"/>
              </a:rPr>
              <a:t>Assets Management </a:t>
            </a:r>
          </a:p>
        </p:txBody>
      </p:sp>
      <p:sp>
        <p:nvSpPr>
          <p:cNvPr id="48" name="Text Box 2"/>
          <p:cNvSpPr txBox="1">
            <a:spLocks noChangeArrowheads="1"/>
          </p:cNvSpPr>
          <p:nvPr/>
        </p:nvSpPr>
        <p:spPr bwMode="auto">
          <a:xfrm>
            <a:off x="5962781" y="5323343"/>
            <a:ext cx="2086214" cy="74188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b="1" dirty="0">
                <a:solidFill>
                  <a:srgbClr val="1F4E79"/>
                </a:solidFill>
                <a:latin typeface="Calibri" panose="020F0502020204030204" pitchFamily="34" charset="0"/>
                <a:ea typeface="Calibri" panose="020F0502020204030204" pitchFamily="34" charset="0"/>
                <a:cs typeface="Arial" panose="020B0604020202020204" pitchFamily="34" charset="0"/>
              </a:rPr>
              <a:t>Correspondence Management </a:t>
            </a:r>
          </a:p>
        </p:txBody>
      </p:sp>
      <p:sp>
        <p:nvSpPr>
          <p:cNvPr id="49" name="Text Box 2"/>
          <p:cNvSpPr txBox="1">
            <a:spLocks noChangeArrowheads="1"/>
          </p:cNvSpPr>
          <p:nvPr/>
        </p:nvSpPr>
        <p:spPr bwMode="auto">
          <a:xfrm>
            <a:off x="5962781" y="3405799"/>
            <a:ext cx="1563695" cy="989146"/>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algn="ctr">
              <a:lnSpc>
                <a:spcPct val="107000"/>
              </a:lnSpc>
              <a:spcAft>
                <a:spcPts val="800"/>
              </a:spcAft>
              <a:defRPr sz="2000" b="1">
                <a:solidFill>
                  <a:srgbClr val="1F4E79"/>
                </a:solidFill>
                <a:latin typeface="Calibri" panose="020F0502020204030204" pitchFamily="34" charset="0"/>
                <a:ea typeface="Calibri" panose="020F0502020204030204" pitchFamily="34" charset="0"/>
                <a:cs typeface="Arial" panose="020B0604020202020204" pitchFamily="34" charset="0"/>
              </a:defRPr>
            </a:lvl1pPr>
          </a:lstStyle>
          <a:p>
            <a:endParaRPr lang="en-US" sz="1800" dirty="0"/>
          </a:p>
        </p:txBody>
      </p:sp>
      <p:sp>
        <p:nvSpPr>
          <p:cNvPr id="50" name="Text Box 2"/>
          <p:cNvSpPr txBox="1">
            <a:spLocks noChangeArrowheads="1"/>
          </p:cNvSpPr>
          <p:nvPr/>
        </p:nvSpPr>
        <p:spPr bwMode="auto">
          <a:xfrm>
            <a:off x="9902675" y="5062693"/>
            <a:ext cx="1621777" cy="120178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b="1" dirty="0">
                <a:solidFill>
                  <a:srgbClr val="1F4E79"/>
                </a:solidFill>
                <a:latin typeface="Calibri" panose="020F0502020204030204" pitchFamily="34" charset="0"/>
                <a:ea typeface="Calibri" panose="020F0502020204030204" pitchFamily="34" charset="0"/>
                <a:cs typeface="Arial" panose="020B0604020202020204" pitchFamily="34" charset="0"/>
              </a:rPr>
              <a:t>Health Information Management </a:t>
            </a:r>
          </a:p>
        </p:txBody>
      </p:sp>
      <p:sp>
        <p:nvSpPr>
          <p:cNvPr id="54" name="Text Box 2"/>
          <p:cNvSpPr txBox="1">
            <a:spLocks noChangeArrowheads="1"/>
          </p:cNvSpPr>
          <p:nvPr/>
        </p:nvSpPr>
        <p:spPr bwMode="auto">
          <a:xfrm>
            <a:off x="9902675" y="5019065"/>
            <a:ext cx="1563695" cy="989146"/>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algn="ctr">
              <a:lnSpc>
                <a:spcPct val="107000"/>
              </a:lnSpc>
              <a:spcAft>
                <a:spcPts val="800"/>
              </a:spcAft>
              <a:defRPr sz="2000" b="1">
                <a:solidFill>
                  <a:srgbClr val="1F4E79"/>
                </a:solidFill>
                <a:latin typeface="Calibri" panose="020F0502020204030204" pitchFamily="34" charset="0"/>
                <a:ea typeface="Calibri" panose="020F0502020204030204" pitchFamily="34" charset="0"/>
                <a:cs typeface="Arial" panose="020B0604020202020204" pitchFamily="34" charset="0"/>
              </a:defRPr>
            </a:lvl1pPr>
          </a:lstStyle>
          <a:p>
            <a:endParaRPr lang="en-US" sz="1800" dirty="0"/>
          </a:p>
        </p:txBody>
      </p:sp>
      <p:sp>
        <p:nvSpPr>
          <p:cNvPr id="59" name="Text Box 2"/>
          <p:cNvSpPr txBox="1">
            <a:spLocks noChangeArrowheads="1"/>
          </p:cNvSpPr>
          <p:nvPr/>
        </p:nvSpPr>
        <p:spPr bwMode="auto">
          <a:xfrm>
            <a:off x="6037315" y="5000748"/>
            <a:ext cx="1563695" cy="989146"/>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algn="ctr">
              <a:lnSpc>
                <a:spcPct val="107000"/>
              </a:lnSpc>
              <a:spcAft>
                <a:spcPts val="800"/>
              </a:spcAft>
              <a:defRPr sz="2000" b="1">
                <a:solidFill>
                  <a:srgbClr val="1F4E79"/>
                </a:solidFill>
                <a:latin typeface="Calibri" panose="020F0502020204030204" pitchFamily="34" charset="0"/>
                <a:ea typeface="Calibri" panose="020F0502020204030204" pitchFamily="34" charset="0"/>
                <a:cs typeface="Arial" panose="020B0604020202020204" pitchFamily="34" charset="0"/>
              </a:defRPr>
            </a:lvl1pPr>
          </a:lstStyle>
          <a:p>
            <a:endParaRPr lang="en-US" sz="1800" dirty="0"/>
          </a:p>
        </p:txBody>
      </p:sp>
      <p:sp>
        <p:nvSpPr>
          <p:cNvPr id="61" name="Text Box 2"/>
          <p:cNvSpPr txBox="1">
            <a:spLocks noChangeArrowheads="1"/>
          </p:cNvSpPr>
          <p:nvPr/>
        </p:nvSpPr>
        <p:spPr bwMode="auto">
          <a:xfrm>
            <a:off x="6046658" y="1949879"/>
            <a:ext cx="1563695" cy="989146"/>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algn="ctr">
              <a:lnSpc>
                <a:spcPct val="107000"/>
              </a:lnSpc>
              <a:spcAft>
                <a:spcPts val="800"/>
              </a:spcAft>
              <a:defRPr sz="2000" b="1">
                <a:solidFill>
                  <a:srgbClr val="1F4E79"/>
                </a:solidFill>
                <a:latin typeface="Calibri" panose="020F0502020204030204" pitchFamily="34" charset="0"/>
                <a:ea typeface="Calibri" panose="020F0502020204030204" pitchFamily="34" charset="0"/>
                <a:cs typeface="Arial" panose="020B0604020202020204" pitchFamily="34" charset="0"/>
              </a:defRPr>
            </a:lvl1pPr>
          </a:lstStyle>
          <a:p>
            <a:r>
              <a:rPr lang="en-US" sz="1800" dirty="0"/>
              <a:t>Capture Solutions </a:t>
            </a:r>
          </a:p>
        </p:txBody>
      </p:sp>
      <p:sp>
        <p:nvSpPr>
          <p:cNvPr id="35" name="Text Box 2"/>
          <p:cNvSpPr txBox="1">
            <a:spLocks noChangeArrowheads="1"/>
          </p:cNvSpPr>
          <p:nvPr/>
        </p:nvSpPr>
        <p:spPr bwMode="auto">
          <a:xfrm>
            <a:off x="9883789" y="2095509"/>
            <a:ext cx="2412316" cy="989146"/>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algn="ctr">
              <a:lnSpc>
                <a:spcPct val="107000"/>
              </a:lnSpc>
              <a:spcAft>
                <a:spcPts val="800"/>
              </a:spcAft>
              <a:defRPr sz="2000" b="1">
                <a:solidFill>
                  <a:srgbClr val="1F4E79"/>
                </a:solidFill>
                <a:latin typeface="Calibri" panose="020F0502020204030204" pitchFamily="34" charset="0"/>
                <a:ea typeface="Calibri" panose="020F0502020204030204" pitchFamily="34" charset="0"/>
                <a:cs typeface="Arial" panose="020B0604020202020204" pitchFamily="34" charset="0"/>
              </a:defRPr>
            </a:lvl1pPr>
          </a:lstStyle>
          <a:p>
            <a:r>
              <a:rPr lang="en-US" sz="1600" dirty="0"/>
              <a:t>DocuArena</a:t>
            </a:r>
          </a:p>
          <a:p>
            <a:r>
              <a:rPr lang="en-US" sz="1600" dirty="0"/>
              <a:t>PRM</a:t>
            </a:r>
          </a:p>
        </p:txBody>
      </p:sp>
      <p:cxnSp>
        <p:nvCxnSpPr>
          <p:cNvPr id="36" name="Straight Connector 35"/>
          <p:cNvCxnSpPr/>
          <p:nvPr/>
        </p:nvCxnSpPr>
        <p:spPr>
          <a:xfrm>
            <a:off x="4245463" y="1110522"/>
            <a:ext cx="0" cy="5191080"/>
          </a:xfrm>
          <a:prstGeom prst="line">
            <a:avLst/>
          </a:prstGeom>
          <a:ln>
            <a:solidFill>
              <a:srgbClr val="9A0000"/>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099545" y="1110522"/>
            <a:ext cx="0" cy="5191080"/>
          </a:xfrm>
          <a:prstGeom prst="line">
            <a:avLst/>
          </a:prstGeom>
          <a:ln>
            <a:solidFill>
              <a:srgbClr val="9A0000"/>
            </a:solidFill>
            <a:prstDash val="lgDash"/>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405722" y="256437"/>
            <a:ext cx="11411140" cy="91440"/>
            <a:chOff x="1564702" y="875769"/>
            <a:chExt cx="4470191" cy="71277"/>
          </a:xfrm>
        </p:grpSpPr>
        <p:sp>
          <p:nvSpPr>
            <p:cNvPr id="62" name="Rectangle 61"/>
            <p:cNvSpPr/>
            <p:nvPr/>
          </p:nvSpPr>
          <p:spPr>
            <a:xfrm rot="16200000" flipH="1">
              <a:off x="2675053" y="-234581"/>
              <a:ext cx="71276" cy="22919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3" name="Rectangle 62"/>
            <p:cNvSpPr/>
            <p:nvPr/>
          </p:nvSpPr>
          <p:spPr>
            <a:xfrm rot="16200000" flipH="1">
              <a:off x="4905059" y="-182935"/>
              <a:ext cx="71130" cy="2188538"/>
            </a:xfrm>
            <a:prstGeom prst="rect">
              <a:avLst/>
            </a:prstGeom>
            <a:solidFill>
              <a:srgbClr val="D22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68" name="Footer Placeholder 3"/>
          <p:cNvSpPr>
            <a:spLocks noGrp="1"/>
          </p:cNvSpPr>
          <p:nvPr>
            <p:ph type="ftr" sz="quarter" idx="11"/>
          </p:nvPr>
        </p:nvSpPr>
        <p:spPr>
          <a:xfrm>
            <a:off x="3979915" y="6403321"/>
            <a:ext cx="4114800" cy="365125"/>
          </a:xfrm>
        </p:spPr>
        <p:txBody>
          <a:bodyPr/>
          <a:lstStyle/>
          <a:p>
            <a:r>
              <a:rPr lang="en-US" dirty="0">
                <a:hlinkClick r:id="rId3"/>
              </a:rPr>
              <a:t>www.namaa-il.com</a:t>
            </a:r>
            <a:endParaRPr lang="en-US" dirty="0"/>
          </a:p>
          <a:p>
            <a:r>
              <a:rPr lang="en-US" dirty="0"/>
              <a:t> © 2024 All rights reserved to Namaa InfoLogistics </a:t>
            </a:r>
          </a:p>
        </p:txBody>
      </p:sp>
      <p:sp>
        <p:nvSpPr>
          <p:cNvPr id="30" name="Rectangle 29"/>
          <p:cNvSpPr/>
          <p:nvPr/>
        </p:nvSpPr>
        <p:spPr>
          <a:xfrm>
            <a:off x="7392979" y="378531"/>
            <a:ext cx="4711354" cy="523220"/>
          </a:xfrm>
          <a:prstGeom prst="rect">
            <a:avLst/>
          </a:prstGeom>
          <a:noFill/>
        </p:spPr>
        <p:txBody>
          <a:bodyPr wrap="none" lIns="91440" tIns="45720" rIns="91440" bIns="45720">
            <a:spAutoFit/>
          </a:bodyPr>
          <a:lstStyle/>
          <a:p>
            <a:pPr algn="ctr"/>
            <a:r>
              <a:rPr lang="en-US" sz="2800" b="1" dirty="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rPr>
              <a:t>Namaa InfoLogistics Solutions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63" y="1276087"/>
            <a:ext cx="1869276" cy="186927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9883" y="4872904"/>
            <a:ext cx="1948329" cy="1455402"/>
          </a:xfrm>
          <a:prstGeom prst="rect">
            <a:avLst/>
          </a:prstGeom>
        </p:spPr>
      </p:pic>
      <p:cxnSp>
        <p:nvCxnSpPr>
          <p:cNvPr id="32" name="Straight Connector 31"/>
          <p:cNvCxnSpPr/>
          <p:nvPr/>
        </p:nvCxnSpPr>
        <p:spPr>
          <a:xfrm>
            <a:off x="775749" y="3954731"/>
            <a:ext cx="10640502" cy="38006"/>
          </a:xfrm>
          <a:prstGeom prst="line">
            <a:avLst/>
          </a:prstGeom>
          <a:ln>
            <a:solidFill>
              <a:srgbClr val="9A0000"/>
            </a:solidFill>
            <a:prstDash val="lgDash"/>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0666" y="5042545"/>
            <a:ext cx="1285761" cy="128576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7361" y="1504253"/>
            <a:ext cx="1719583" cy="122434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828" y="4235419"/>
            <a:ext cx="2092887" cy="2092887"/>
          </a:xfrm>
          <a:prstGeom prst="rect">
            <a:avLst/>
          </a:prstGeom>
        </p:spPr>
      </p:pic>
      <p:pic>
        <p:nvPicPr>
          <p:cNvPr id="7" name="Picture 6">
            <a:extLst>
              <a:ext uri="{FF2B5EF4-FFF2-40B4-BE49-F238E27FC236}">
                <a16:creationId xmlns:a16="http://schemas.microsoft.com/office/drawing/2014/main" id="{9AA60C35-B916-4367-B406-37508AD2DD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75454" y="1457147"/>
            <a:ext cx="2035425" cy="1628340"/>
          </a:xfrm>
          <a:prstGeom prst="rect">
            <a:avLst/>
          </a:prstGeom>
        </p:spPr>
      </p:pic>
      <p:sp>
        <p:nvSpPr>
          <p:cNvPr id="33" name="TextBox 32">
            <a:extLst>
              <a:ext uri="{FF2B5EF4-FFF2-40B4-BE49-F238E27FC236}">
                <a16:creationId xmlns:a16="http://schemas.microsoft.com/office/drawing/2014/main" id="{B3057FD5-5E7B-43C9-8A03-D7C1D2743825}"/>
              </a:ext>
            </a:extLst>
          </p:cNvPr>
          <p:cNvSpPr txBox="1"/>
          <p:nvPr/>
        </p:nvSpPr>
        <p:spPr>
          <a:xfrm>
            <a:off x="8175454" y="2949552"/>
            <a:ext cx="3011649" cy="369332"/>
          </a:xfrm>
          <a:prstGeom prst="rect">
            <a:avLst/>
          </a:prstGeom>
          <a:noFill/>
        </p:spPr>
        <p:txBody>
          <a:bodyPr wrap="square">
            <a:spAutoFit/>
          </a:bodyPr>
          <a:lstStyle/>
          <a:p>
            <a:r>
              <a:rPr lang="en-US" sz="1800" dirty="0">
                <a:solidFill>
                  <a:schemeClr val="accent1">
                    <a:lumMod val="50000"/>
                  </a:schemeClr>
                </a:solidFill>
              </a:rPr>
              <a:t>By Namaa InfoLogistics</a:t>
            </a:r>
          </a:p>
        </p:txBody>
      </p:sp>
      <p:sp>
        <p:nvSpPr>
          <p:cNvPr id="28" name="TextBox 27">
            <a:extLst>
              <a:ext uri="{FF2B5EF4-FFF2-40B4-BE49-F238E27FC236}">
                <a16:creationId xmlns:a16="http://schemas.microsoft.com/office/drawing/2014/main" id="{EDC42F8A-BEB5-4F00-BD81-AEB20B244BF0}"/>
              </a:ext>
            </a:extLst>
          </p:cNvPr>
          <p:cNvSpPr txBox="1"/>
          <p:nvPr/>
        </p:nvSpPr>
        <p:spPr>
          <a:xfrm>
            <a:off x="256568" y="586001"/>
            <a:ext cx="600793" cy="584775"/>
          </a:xfrm>
          <a:prstGeom prst="rect">
            <a:avLst/>
          </a:prstGeom>
          <a:noFill/>
        </p:spPr>
        <p:txBody>
          <a:bodyPr wrap="square">
            <a:spAutoFit/>
          </a:bodyPr>
          <a:lstStyle/>
          <a:p>
            <a:r>
              <a:rPr lang="en-US" sz="3200" b="1" dirty="0">
                <a:solidFill>
                  <a:srgbClr val="005182"/>
                </a:solidFill>
              </a:rPr>
              <a:t>④</a:t>
            </a:r>
          </a:p>
        </p:txBody>
      </p:sp>
    </p:spTree>
    <p:extLst>
      <p:ext uri="{BB962C8B-B14F-4D97-AF65-F5344CB8AC3E}">
        <p14:creationId xmlns:p14="http://schemas.microsoft.com/office/powerpoint/2010/main" val="992604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2"/>
          <p:cNvSpPr txBox="1">
            <a:spLocks noChangeArrowheads="1"/>
          </p:cNvSpPr>
          <p:nvPr/>
        </p:nvSpPr>
        <p:spPr bwMode="auto">
          <a:xfrm>
            <a:off x="1169599" y="3060760"/>
            <a:ext cx="3788330" cy="529233"/>
          </a:xfrm>
          <a:prstGeom prst="rect">
            <a:avLst/>
          </a:prstGeom>
          <a:noFill/>
          <a:ln w="9525">
            <a:noFill/>
            <a:miter lim="800000"/>
            <a:headEnd/>
            <a:tailEnd/>
          </a:ln>
          <a:effectLst/>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b="1" dirty="0">
              <a:solidFill>
                <a:srgbClr val="C00000"/>
              </a:solidFill>
              <a:latin typeface="Calibri" panose="020F050202020403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217F3A3-DB2D-4DE0-BEF9-3E39E13D432A}" type="slidenum">
              <a:rPr lang="en-US" smtClean="0"/>
              <a:t>8</a:t>
            </a:fld>
            <a:endParaRPr lang="en-US" dirty="0"/>
          </a:p>
        </p:txBody>
      </p:sp>
      <p:sp>
        <p:nvSpPr>
          <p:cNvPr id="5" name="TextBox 4"/>
          <p:cNvSpPr txBox="1"/>
          <p:nvPr/>
        </p:nvSpPr>
        <p:spPr>
          <a:xfrm>
            <a:off x="1907446" y="3429000"/>
            <a:ext cx="3208149" cy="2308324"/>
          </a:xfrm>
          <a:prstGeom prst="rect">
            <a:avLst/>
          </a:prstGeom>
          <a:noFill/>
          <a:ln>
            <a:noFill/>
          </a:ln>
          <a:effectLst/>
        </p:spPr>
        <p:txBody>
          <a:bodyPr wrap="square" rtlCol="0">
            <a:spAutoFit/>
          </a:bodyPr>
          <a:lstStyle/>
          <a:p>
            <a:pPr marL="285750" lvl="0" indent="-285750">
              <a:lnSpc>
                <a:spcPct val="200000"/>
              </a:lnSpc>
              <a:buFont typeface="Wingdings" panose="05000000000000000000" pitchFamily="2" charset="2"/>
              <a:buChar char="ü"/>
            </a:pPr>
            <a:r>
              <a:rPr lang="en-US" b="1" dirty="0">
                <a:solidFill>
                  <a:schemeClr val="accent1">
                    <a:lumMod val="50000"/>
                  </a:schemeClr>
                </a:solidFill>
              </a:rPr>
              <a:t>Records Management </a:t>
            </a:r>
          </a:p>
          <a:p>
            <a:pPr marL="285750" lvl="0" indent="-285750">
              <a:lnSpc>
                <a:spcPct val="200000"/>
              </a:lnSpc>
              <a:buFont typeface="Wingdings" panose="05000000000000000000" pitchFamily="2" charset="2"/>
              <a:buChar char="ü"/>
            </a:pPr>
            <a:r>
              <a:rPr lang="en-US" b="1" dirty="0">
                <a:solidFill>
                  <a:schemeClr val="accent1">
                    <a:lumMod val="50000"/>
                  </a:schemeClr>
                </a:solidFill>
              </a:rPr>
              <a:t>BAU &amp; Backlog  </a:t>
            </a:r>
          </a:p>
          <a:p>
            <a:pPr marL="285750" lvl="0" indent="-285750">
              <a:lnSpc>
                <a:spcPct val="200000"/>
              </a:lnSpc>
              <a:buFont typeface="Wingdings" panose="05000000000000000000" pitchFamily="2" charset="2"/>
              <a:buChar char="ü"/>
            </a:pPr>
            <a:r>
              <a:rPr lang="en-US" b="1" dirty="0">
                <a:solidFill>
                  <a:schemeClr val="accent1">
                    <a:lumMod val="50000"/>
                  </a:schemeClr>
                </a:solidFill>
              </a:rPr>
              <a:t>Assets Tagging </a:t>
            </a:r>
          </a:p>
          <a:p>
            <a:pPr marL="285750" lvl="0" indent="-285750">
              <a:lnSpc>
                <a:spcPct val="200000"/>
              </a:lnSpc>
              <a:buFont typeface="Wingdings" panose="05000000000000000000" pitchFamily="2" charset="2"/>
              <a:buChar char="ü"/>
            </a:pPr>
            <a:r>
              <a:rPr lang="en-US" b="1" dirty="0">
                <a:solidFill>
                  <a:schemeClr val="accent1">
                    <a:lumMod val="50000"/>
                  </a:schemeClr>
                </a:solidFill>
              </a:rPr>
              <a:t>IT Outsourcing</a:t>
            </a:r>
          </a:p>
        </p:txBody>
      </p:sp>
      <p:sp>
        <p:nvSpPr>
          <p:cNvPr id="32" name="TextBox 31"/>
          <p:cNvSpPr txBox="1"/>
          <p:nvPr/>
        </p:nvSpPr>
        <p:spPr>
          <a:xfrm>
            <a:off x="7364375" y="3496297"/>
            <a:ext cx="3989425" cy="1754326"/>
          </a:xfrm>
          <a:prstGeom prst="rect">
            <a:avLst/>
          </a:prstGeom>
          <a:noFill/>
          <a:ln>
            <a:noFill/>
          </a:ln>
          <a:effectLst/>
        </p:spPr>
        <p:txBody>
          <a:bodyPr wrap="square" rtlCol="0">
            <a:spAutoFit/>
          </a:bodyPr>
          <a:lstStyle/>
          <a:p>
            <a:pPr marL="285750" lvl="0" indent="-285750">
              <a:lnSpc>
                <a:spcPct val="200000"/>
              </a:lnSpc>
              <a:buFont typeface="Wingdings" panose="05000000000000000000" pitchFamily="2" charset="2"/>
              <a:buChar char="ü"/>
            </a:pPr>
            <a:r>
              <a:rPr lang="en-US" b="1" dirty="0">
                <a:solidFill>
                  <a:schemeClr val="accent1">
                    <a:lumMod val="50000"/>
                  </a:schemeClr>
                </a:solidFill>
              </a:rPr>
              <a:t>Enterprise Application Development</a:t>
            </a:r>
          </a:p>
          <a:p>
            <a:pPr marL="285750" lvl="0" indent="-285750">
              <a:lnSpc>
                <a:spcPct val="200000"/>
              </a:lnSpc>
              <a:buFont typeface="Wingdings" panose="05000000000000000000" pitchFamily="2" charset="2"/>
              <a:buChar char="ü"/>
            </a:pPr>
            <a:r>
              <a:rPr lang="en-US" b="1" dirty="0">
                <a:solidFill>
                  <a:schemeClr val="accent1">
                    <a:lumMod val="50000"/>
                  </a:schemeClr>
                </a:solidFill>
              </a:rPr>
              <a:t>Mobile Application Development</a:t>
            </a:r>
          </a:p>
          <a:p>
            <a:pPr marL="285750" lvl="0" indent="-285750">
              <a:lnSpc>
                <a:spcPct val="200000"/>
              </a:lnSpc>
              <a:buFont typeface="Wingdings" panose="05000000000000000000" pitchFamily="2" charset="2"/>
              <a:buChar char="ü"/>
            </a:pPr>
            <a:r>
              <a:rPr lang="en-US" b="1" dirty="0">
                <a:solidFill>
                  <a:schemeClr val="accent1">
                    <a:lumMod val="50000"/>
                  </a:schemeClr>
                </a:solidFill>
              </a:rPr>
              <a:t>Portals Development</a:t>
            </a:r>
          </a:p>
        </p:txBody>
      </p:sp>
      <p:cxnSp>
        <p:nvCxnSpPr>
          <p:cNvPr id="33" name="Straight Connector 32"/>
          <p:cNvCxnSpPr/>
          <p:nvPr/>
        </p:nvCxnSpPr>
        <p:spPr>
          <a:xfrm flipH="1">
            <a:off x="6059699" y="1380242"/>
            <a:ext cx="23747" cy="4820102"/>
          </a:xfrm>
          <a:prstGeom prst="line">
            <a:avLst/>
          </a:prstGeom>
          <a:ln>
            <a:solidFill>
              <a:srgbClr val="9A0000"/>
            </a:solidFill>
            <a:prstDash val="lgDash"/>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05722" y="256437"/>
            <a:ext cx="11411140" cy="91440"/>
            <a:chOff x="1564702" y="875769"/>
            <a:chExt cx="4470191" cy="71277"/>
          </a:xfrm>
        </p:grpSpPr>
        <p:sp>
          <p:nvSpPr>
            <p:cNvPr id="21" name="Rectangle 20"/>
            <p:cNvSpPr/>
            <p:nvPr/>
          </p:nvSpPr>
          <p:spPr>
            <a:xfrm rot="16200000" flipH="1">
              <a:off x="2675053" y="-234581"/>
              <a:ext cx="71276" cy="22919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2" name="Rectangle 21"/>
            <p:cNvSpPr/>
            <p:nvPr/>
          </p:nvSpPr>
          <p:spPr>
            <a:xfrm rot="16200000" flipH="1">
              <a:off x="4905059" y="-182935"/>
              <a:ext cx="71130" cy="2188538"/>
            </a:xfrm>
            <a:prstGeom prst="rect">
              <a:avLst/>
            </a:prstGeom>
            <a:solidFill>
              <a:srgbClr val="D22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25" name="TextBox 24"/>
          <p:cNvSpPr txBox="1"/>
          <p:nvPr/>
        </p:nvSpPr>
        <p:spPr>
          <a:xfrm>
            <a:off x="163151" y="540235"/>
            <a:ext cx="839054" cy="1077218"/>
          </a:xfrm>
          <a:prstGeom prst="rect">
            <a:avLst/>
          </a:prstGeom>
          <a:noFill/>
        </p:spPr>
        <p:txBody>
          <a:bodyPr wrap="square" rtlCol="0">
            <a:spAutoFit/>
          </a:bodyPr>
          <a:lstStyle>
            <a:defPPr>
              <a:defRPr lang="en-US"/>
            </a:defPPr>
            <a:lvl1pPr>
              <a:defRPr sz="3200" b="1">
                <a:solidFill>
                  <a:srgbClr val="C00000"/>
                </a:solidFill>
              </a:defRPr>
            </a:lvl1pPr>
          </a:lstStyle>
          <a:p>
            <a:r>
              <a:rPr lang="en-US" sz="3200" b="1" dirty="0">
                <a:solidFill>
                  <a:srgbClr val="005182"/>
                </a:solidFill>
              </a:rPr>
              <a:t>⑤</a:t>
            </a:r>
          </a:p>
          <a:p>
            <a:endParaRPr lang="en-US" dirty="0">
              <a:solidFill>
                <a:schemeClr val="accent1">
                  <a:lumMod val="50000"/>
                </a:schemeClr>
              </a:solidFill>
            </a:endParaRPr>
          </a:p>
        </p:txBody>
      </p:sp>
      <p:sp>
        <p:nvSpPr>
          <p:cNvPr id="27" name="Rectangle 26"/>
          <p:cNvSpPr/>
          <p:nvPr/>
        </p:nvSpPr>
        <p:spPr>
          <a:xfrm>
            <a:off x="8980093" y="300418"/>
            <a:ext cx="3348609" cy="523220"/>
          </a:xfrm>
          <a:prstGeom prst="rect">
            <a:avLst/>
          </a:prstGeom>
          <a:noFill/>
        </p:spPr>
        <p:txBody>
          <a:bodyPr wrap="square" lIns="91440" tIns="45720" rIns="91440" bIns="45720">
            <a:spAutoFit/>
          </a:bodyPr>
          <a:lstStyle/>
          <a:p>
            <a:pPr algn="ctr"/>
            <a:r>
              <a:rPr lang="en-US" sz="2800" b="1" dirty="0">
                <a:ln w="13462">
                  <a:solidFill>
                    <a:schemeClr val="bg1"/>
                  </a:solidFill>
                  <a:prstDash val="solid"/>
                </a:ln>
                <a:solidFill>
                  <a:schemeClr val="accent1">
                    <a:lumMod val="50000"/>
                  </a:schemeClr>
                </a:solidFill>
                <a:effectLst>
                  <a:outerShdw dist="38100" dir="2700000" algn="bl" rotWithShape="0">
                    <a:schemeClr val="accent5"/>
                  </a:outerShdw>
                </a:effectLst>
              </a:rPr>
              <a:t>Services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579" y="1108364"/>
            <a:ext cx="2254371" cy="225437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6664" y="875186"/>
            <a:ext cx="2404136" cy="2404136"/>
          </a:xfrm>
          <a:prstGeom prst="rect">
            <a:avLst/>
          </a:prstGeom>
        </p:spPr>
      </p:pic>
      <p:sp>
        <p:nvSpPr>
          <p:cNvPr id="15" name="Footer Placeholder 3">
            <a:extLst>
              <a:ext uri="{FF2B5EF4-FFF2-40B4-BE49-F238E27FC236}">
                <a16:creationId xmlns:a16="http://schemas.microsoft.com/office/drawing/2014/main" id="{842FBC37-CC10-45C3-B3AE-7DBAEEF5A477}"/>
              </a:ext>
            </a:extLst>
          </p:cNvPr>
          <p:cNvSpPr>
            <a:spLocks noGrp="1"/>
          </p:cNvSpPr>
          <p:nvPr>
            <p:ph type="ftr" sz="quarter" idx="11"/>
          </p:nvPr>
        </p:nvSpPr>
        <p:spPr>
          <a:xfrm>
            <a:off x="3516207" y="6484936"/>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hlinkClick r:id="rId4"/>
              </a:rPr>
              <a:t>www.namaa-il.com</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 2024  All rights reserved to Namaa InfoLogistics </a:t>
            </a:r>
          </a:p>
        </p:txBody>
      </p:sp>
    </p:spTree>
    <p:extLst>
      <p:ext uri="{BB962C8B-B14F-4D97-AF65-F5344CB8AC3E}">
        <p14:creationId xmlns:p14="http://schemas.microsoft.com/office/powerpoint/2010/main" val="2189563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a:blip r:embed="rId3" cstate="print">
            <a:extLst>
              <a:ext uri="{28A0092B-C50C-407E-A947-70E740481C1C}">
                <a14:useLocalDpi xmlns:a14="http://schemas.microsoft.com/office/drawing/2010/main" val="0"/>
              </a:ext>
            </a:extLst>
          </a:blip>
          <a:stretch>
            <a:fillRect/>
          </a:stretch>
        </p:blipFill>
        <p:spPr>
          <a:xfrm>
            <a:off x="2157741" y="982700"/>
            <a:ext cx="1348148" cy="1245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6" name="Picture 15"/>
          <p:cNvPicPr/>
          <p:nvPr/>
        </p:nvPicPr>
        <p:blipFill>
          <a:blip r:embed="rId4" cstate="print">
            <a:extLst>
              <a:ext uri="{28A0092B-C50C-407E-A947-70E740481C1C}">
                <a14:useLocalDpi xmlns:a14="http://schemas.microsoft.com/office/drawing/2010/main" val="0"/>
              </a:ext>
            </a:extLst>
          </a:blip>
          <a:stretch>
            <a:fillRect/>
          </a:stretch>
        </p:blipFill>
        <p:spPr>
          <a:xfrm>
            <a:off x="2157741" y="4463414"/>
            <a:ext cx="1433714" cy="125193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7" name="Picture 16"/>
          <p:cNvPicPr/>
          <p:nvPr/>
        </p:nvPicPr>
        <p:blipFill>
          <a:blip r:embed="rId5" cstate="print">
            <a:extLst>
              <a:ext uri="{28A0092B-C50C-407E-A947-70E740481C1C}">
                <a14:useLocalDpi xmlns:a14="http://schemas.microsoft.com/office/drawing/2010/main" val="0"/>
              </a:ext>
            </a:extLst>
          </a:blip>
          <a:stretch>
            <a:fillRect/>
          </a:stretch>
        </p:blipFill>
        <p:spPr>
          <a:xfrm>
            <a:off x="2183764" y="2674155"/>
            <a:ext cx="1322125" cy="123671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8" name="Text Box 2"/>
          <p:cNvSpPr txBox="1">
            <a:spLocks noChangeArrowheads="1"/>
          </p:cNvSpPr>
          <p:nvPr/>
        </p:nvSpPr>
        <p:spPr bwMode="auto">
          <a:xfrm>
            <a:off x="1750648" y="2218239"/>
            <a:ext cx="2247900" cy="37592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SW Development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Text Box 2"/>
          <p:cNvSpPr txBox="1">
            <a:spLocks noChangeArrowheads="1"/>
          </p:cNvSpPr>
          <p:nvPr/>
        </p:nvSpPr>
        <p:spPr bwMode="auto">
          <a:xfrm>
            <a:off x="1788113" y="5754693"/>
            <a:ext cx="2172970" cy="37592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SW support and Maintenance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Text Box 2"/>
          <p:cNvSpPr txBox="1">
            <a:spLocks noChangeArrowheads="1"/>
          </p:cNvSpPr>
          <p:nvPr/>
        </p:nvSpPr>
        <p:spPr bwMode="auto">
          <a:xfrm>
            <a:off x="1735164" y="3910871"/>
            <a:ext cx="2247900" cy="37592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SW Reengineering</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2" name="Title 1"/>
          <p:cNvSpPr txBox="1">
            <a:spLocks/>
          </p:cNvSpPr>
          <p:nvPr/>
        </p:nvSpPr>
        <p:spPr>
          <a:xfrm>
            <a:off x="305080" y="1240599"/>
            <a:ext cx="1621217" cy="4103827"/>
          </a:xfrm>
          <a:prstGeom prst="rect">
            <a:avLst/>
          </a:prstGeom>
          <a:solidFill>
            <a:schemeClr val="accent1">
              <a:lumMod val="50000"/>
            </a:schemeClr>
          </a:solidFill>
          <a:ln w="254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Bef>
                <a:spcPts val="0"/>
              </a:spcBef>
              <a:spcAft>
                <a:spcPts val="800"/>
              </a:spcAft>
            </a:pPr>
            <a:r>
              <a:rPr lang="en-US" sz="1800" b="1" cap="all" dirty="0">
                <a:solidFill>
                  <a:schemeClr val="bg1"/>
                </a:solidFill>
                <a:ea typeface="Calibri" panose="020F0502020204030204" pitchFamily="34" charset="0"/>
                <a:cs typeface="Arial" panose="020B0604020202020204" pitchFamily="34" charset="0"/>
              </a:rPr>
              <a:t>Namaa-IL is your partner whatever the situation is through our 3 different models of Enterprise Software Custom applications Service we will be able to convert your organization’s ideas and workflows to accurate software solution.</a:t>
            </a:r>
            <a:endParaRPr lang="en-US" sz="2000" dirty="0">
              <a:solidFill>
                <a:schemeClr val="bg1"/>
              </a:solidFill>
              <a:latin typeface="+mn-lt"/>
            </a:endParaRPr>
          </a:p>
        </p:txBody>
      </p:sp>
      <p:grpSp>
        <p:nvGrpSpPr>
          <p:cNvPr id="23" name="Group 22"/>
          <p:cNvGrpSpPr/>
          <p:nvPr/>
        </p:nvGrpSpPr>
        <p:grpSpPr>
          <a:xfrm>
            <a:off x="151410" y="433176"/>
            <a:ext cx="11411140" cy="91440"/>
            <a:chOff x="1564702" y="875769"/>
            <a:chExt cx="4470191" cy="71277"/>
          </a:xfrm>
        </p:grpSpPr>
        <p:sp>
          <p:nvSpPr>
            <p:cNvPr id="24" name="Rectangle 23"/>
            <p:cNvSpPr/>
            <p:nvPr/>
          </p:nvSpPr>
          <p:spPr>
            <a:xfrm rot="16200000" flipH="1">
              <a:off x="2675053" y="-234581"/>
              <a:ext cx="71276" cy="22919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5" name="Rectangle 24"/>
            <p:cNvSpPr/>
            <p:nvPr/>
          </p:nvSpPr>
          <p:spPr>
            <a:xfrm rot="16200000" flipH="1">
              <a:off x="4905059" y="-182935"/>
              <a:ext cx="71130" cy="2188538"/>
            </a:xfrm>
            <a:prstGeom prst="rect">
              <a:avLst/>
            </a:prstGeom>
            <a:solidFill>
              <a:srgbClr val="D22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26" name="Text Box 2"/>
          <p:cNvSpPr txBox="1">
            <a:spLocks noChangeArrowheads="1"/>
          </p:cNvSpPr>
          <p:nvPr/>
        </p:nvSpPr>
        <p:spPr bwMode="auto">
          <a:xfrm>
            <a:off x="-386398" y="46706"/>
            <a:ext cx="6658611" cy="52111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vert="horz" wrap="square" lIns="91440" tIns="45720" rIns="91440" bIns="45720" anchor="t" anchorCtr="0">
            <a:noAutofit/>
          </a:bodyPr>
          <a:lstStyle/>
          <a:p>
            <a:pPr algn="ctr">
              <a:lnSpc>
                <a:spcPct val="107000"/>
              </a:lnSpc>
              <a:spcAft>
                <a:spcPts val="800"/>
              </a:spcAft>
            </a:pPr>
            <a:r>
              <a:rPr lang="en-US" b="1"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rPr>
              <a:t>SW Dev- </a:t>
            </a:r>
            <a:r>
              <a:rPr lang="en-US" b="1" dirty="0">
                <a:solidFill>
                  <a:srgbClr val="C00000"/>
                </a:solidFill>
                <a:latin typeface="Calibri" panose="020F0502020204030204" pitchFamily="34" charset="0"/>
                <a:ea typeface="Calibri" panose="020F0502020204030204" pitchFamily="34" charset="0"/>
                <a:cs typeface="Arial" panose="020B0604020202020204" pitchFamily="34" charset="0"/>
              </a:rPr>
              <a:t>Enterprise &amp; Mobile  </a:t>
            </a:r>
            <a:r>
              <a:rPr lang="en-US" b="1" dirty="0">
                <a:solidFill>
                  <a:srgbClr val="B40000"/>
                </a:solidFill>
                <a:latin typeface="Calibri" panose="020F0502020204030204" pitchFamily="34" charset="0"/>
                <a:ea typeface="Calibri" panose="020F0502020204030204" pitchFamily="34" charset="0"/>
                <a:cs typeface="Arial" panose="020B0604020202020204" pitchFamily="34" charset="0"/>
              </a:rPr>
              <a:t>Applications Development</a:t>
            </a:r>
            <a:endParaRPr lang="en-US"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7" name="Diagram 26"/>
          <p:cNvGraphicFramePr/>
          <p:nvPr>
            <p:extLst>
              <p:ext uri="{D42A27DB-BD31-4B8C-83A1-F6EECF244321}">
                <p14:modId xmlns:p14="http://schemas.microsoft.com/office/powerpoint/2010/main" val="2201186879"/>
              </p:ext>
            </p:extLst>
          </p:nvPr>
        </p:nvGraphicFramePr>
        <p:xfrm>
          <a:off x="4382464" y="982700"/>
          <a:ext cx="7061824" cy="49599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8" name="TextBox 27"/>
          <p:cNvSpPr txBox="1"/>
          <p:nvPr/>
        </p:nvSpPr>
        <p:spPr>
          <a:xfrm>
            <a:off x="4182176" y="656571"/>
            <a:ext cx="4369867"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b="1" dirty="0">
                <a:solidFill>
                  <a:srgbClr val="C00000"/>
                </a:solidFill>
              </a:rPr>
              <a:t>How it works…..</a:t>
            </a:r>
          </a:p>
        </p:txBody>
      </p:sp>
      <p:cxnSp>
        <p:nvCxnSpPr>
          <p:cNvPr id="40" name="Straight Connector 39"/>
          <p:cNvCxnSpPr/>
          <p:nvPr/>
        </p:nvCxnSpPr>
        <p:spPr>
          <a:xfrm flipH="1">
            <a:off x="3898036" y="656571"/>
            <a:ext cx="29234" cy="5933717"/>
          </a:xfrm>
          <a:prstGeom prst="line">
            <a:avLst/>
          </a:prstGeom>
          <a:ln>
            <a:solidFill>
              <a:srgbClr val="9A0000"/>
            </a:solidFill>
            <a:prstDash val="lgDash"/>
          </a:ln>
        </p:spPr>
        <p:style>
          <a:lnRef idx="1">
            <a:schemeClr val="accent1"/>
          </a:lnRef>
          <a:fillRef idx="0">
            <a:schemeClr val="accent1"/>
          </a:fillRef>
          <a:effectRef idx="0">
            <a:schemeClr val="accent1"/>
          </a:effectRef>
          <a:fontRef idx="minor">
            <a:schemeClr val="tx1"/>
          </a:fontRef>
        </p:style>
      </p:cxnSp>
      <p:sp>
        <p:nvSpPr>
          <p:cNvPr id="41" name="Footer Placeholder 3"/>
          <p:cNvSpPr>
            <a:spLocks noGrp="1"/>
          </p:cNvSpPr>
          <p:nvPr>
            <p:ph type="ftr" sz="quarter" idx="11"/>
          </p:nvPr>
        </p:nvSpPr>
        <p:spPr>
          <a:xfrm>
            <a:off x="3983181" y="6332444"/>
            <a:ext cx="4114800" cy="365125"/>
          </a:xfrm>
          <a:effectLst>
            <a:outerShdw blurRad="50800" dist="38100" dir="8100000" algn="tr" rotWithShape="0">
              <a:prstClr val="black">
                <a:alpha val="40000"/>
              </a:prstClr>
            </a:outerShdw>
          </a:effectLst>
        </p:spPr>
        <p:txBody>
          <a:bodyPr/>
          <a:lstStyle/>
          <a:p>
            <a:r>
              <a:rPr lang="en-US" dirty="0">
                <a:hlinkClick r:id="rId11"/>
              </a:rPr>
              <a:t>www.namaa-il.com</a:t>
            </a:r>
            <a:endParaRPr lang="en-US" dirty="0"/>
          </a:p>
          <a:p>
            <a:r>
              <a:rPr lang="en-US" dirty="0"/>
              <a:t> © 2024 All rights reserved to Namaa InfoLogistics </a:t>
            </a:r>
          </a:p>
        </p:txBody>
      </p:sp>
      <p:sp>
        <p:nvSpPr>
          <p:cNvPr id="3" name="Slide Number Placeholder 2"/>
          <p:cNvSpPr>
            <a:spLocks noGrp="1"/>
          </p:cNvSpPr>
          <p:nvPr>
            <p:ph type="sldNum" sz="quarter" idx="12"/>
          </p:nvPr>
        </p:nvSpPr>
        <p:spPr/>
        <p:txBody>
          <a:bodyPr/>
          <a:lstStyle/>
          <a:p>
            <a:fld id="{5217F3A3-DB2D-4DE0-BEF9-3E39E13D432A}" type="slidenum">
              <a:rPr lang="en-US" smtClean="0"/>
              <a:t>9</a:t>
            </a:fld>
            <a:endParaRPr lang="en-US" dirty="0"/>
          </a:p>
        </p:txBody>
      </p:sp>
    </p:spTree>
    <p:extLst>
      <p:ext uri="{BB962C8B-B14F-4D97-AF65-F5344CB8AC3E}">
        <p14:creationId xmlns:p14="http://schemas.microsoft.com/office/powerpoint/2010/main" val="432011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33735</TotalTime>
  <Words>2553</Words>
  <Application>Microsoft Office PowerPoint</Application>
  <PresentationFormat>Widescreen</PresentationFormat>
  <Paragraphs>383</Paragraphs>
  <Slides>31</Slides>
  <Notes>25</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Namaa-IL</dc:creator>
  <cp:lastModifiedBy>Mohamed Mahmoud elshazly</cp:lastModifiedBy>
  <cp:revision>729</cp:revision>
  <dcterms:created xsi:type="dcterms:W3CDTF">2018-12-03T20:31:27Z</dcterms:created>
  <dcterms:modified xsi:type="dcterms:W3CDTF">2024-03-28T08:39:24Z</dcterms:modified>
</cp:coreProperties>
</file>